
<file path=[Content_Types].xml><?xml version="1.0" encoding="utf-8"?>
<Types xmlns="http://schemas.openxmlformats.org/package/2006/content-types">
  <Default Extension="bin" ContentType="image/unknown"/>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90"/>
  </p:notesMasterIdLst>
  <p:handoutMasterIdLst>
    <p:handoutMasterId r:id="rId91"/>
  </p:handoutMasterIdLst>
  <p:sldIdLst>
    <p:sldId id="410" r:id="rId5"/>
    <p:sldId id="383" r:id="rId6"/>
    <p:sldId id="413" r:id="rId7"/>
    <p:sldId id="391" r:id="rId8"/>
    <p:sldId id="412" r:id="rId9"/>
    <p:sldId id="414" r:id="rId10"/>
    <p:sldId id="510" r:id="rId11"/>
    <p:sldId id="452" r:id="rId12"/>
    <p:sldId id="453" r:id="rId13"/>
    <p:sldId id="454" r:id="rId14"/>
    <p:sldId id="455" r:id="rId15"/>
    <p:sldId id="456" r:id="rId16"/>
    <p:sldId id="519" r:id="rId17"/>
    <p:sldId id="520" r:id="rId18"/>
    <p:sldId id="521" r:id="rId19"/>
    <p:sldId id="511" r:id="rId20"/>
    <p:sldId id="522" r:id="rId21"/>
    <p:sldId id="523" r:id="rId22"/>
    <p:sldId id="524" r:id="rId23"/>
    <p:sldId id="512" r:id="rId24"/>
    <p:sldId id="513" r:id="rId25"/>
    <p:sldId id="525" r:id="rId26"/>
    <p:sldId id="526" r:id="rId27"/>
    <p:sldId id="461" r:id="rId28"/>
    <p:sldId id="460" r:id="rId29"/>
    <p:sldId id="508" r:id="rId30"/>
    <p:sldId id="443" r:id="rId31"/>
    <p:sldId id="445" r:id="rId32"/>
    <p:sldId id="447" r:id="rId33"/>
    <p:sldId id="547" r:id="rId34"/>
    <p:sldId id="518" r:id="rId35"/>
    <p:sldId id="548" r:id="rId36"/>
    <p:sldId id="549" r:id="rId37"/>
    <p:sldId id="509" r:id="rId38"/>
    <p:sldId id="432" r:id="rId39"/>
    <p:sldId id="417" r:id="rId40"/>
    <p:sldId id="418" r:id="rId41"/>
    <p:sldId id="419" r:id="rId42"/>
    <p:sldId id="420" r:id="rId43"/>
    <p:sldId id="527" r:id="rId44"/>
    <p:sldId id="421" r:id="rId45"/>
    <p:sldId id="529" r:id="rId46"/>
    <p:sldId id="532" r:id="rId47"/>
    <p:sldId id="530" r:id="rId48"/>
    <p:sldId id="531" r:id="rId49"/>
    <p:sldId id="533" r:id="rId50"/>
    <p:sldId id="516" r:id="rId51"/>
    <p:sldId id="534" r:id="rId52"/>
    <p:sldId id="535" r:id="rId53"/>
    <p:sldId id="536" r:id="rId54"/>
    <p:sldId id="537" r:id="rId55"/>
    <p:sldId id="478" r:id="rId56"/>
    <p:sldId id="538" r:id="rId57"/>
    <p:sldId id="539" r:id="rId58"/>
    <p:sldId id="540" r:id="rId59"/>
    <p:sldId id="488" r:id="rId60"/>
    <p:sldId id="541" r:id="rId61"/>
    <p:sldId id="542" r:id="rId62"/>
    <p:sldId id="543" r:id="rId63"/>
    <p:sldId id="544" r:id="rId64"/>
    <p:sldId id="545" r:id="rId65"/>
    <p:sldId id="528" r:id="rId66"/>
    <p:sldId id="517" r:id="rId67"/>
    <p:sldId id="477" r:id="rId68"/>
    <p:sldId id="546" r:id="rId69"/>
    <p:sldId id="475" r:id="rId70"/>
    <p:sldId id="440" r:id="rId71"/>
    <p:sldId id="496" r:id="rId72"/>
    <p:sldId id="463" r:id="rId73"/>
    <p:sldId id="464" r:id="rId74"/>
    <p:sldId id="466" r:id="rId75"/>
    <p:sldId id="467" r:id="rId76"/>
    <p:sldId id="468" r:id="rId77"/>
    <p:sldId id="469" r:id="rId78"/>
    <p:sldId id="497" r:id="rId79"/>
    <p:sldId id="498" r:id="rId80"/>
    <p:sldId id="500" r:id="rId81"/>
    <p:sldId id="504" r:id="rId82"/>
    <p:sldId id="506" r:id="rId83"/>
    <p:sldId id="550" r:id="rId84"/>
    <p:sldId id="479" r:id="rId85"/>
    <p:sldId id="495" r:id="rId86"/>
    <p:sldId id="462" r:id="rId87"/>
    <p:sldId id="474" r:id="rId88"/>
    <p:sldId id="439"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5A"/>
    <a:srgbClr val="7CA6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7D4CE2-DF3F-4AFE-2590-D45BA03E64BC}" v="1" dt="2025-04-15T09:49:54.274"/>
  </p1510:revLst>
</p1510:revInfo>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notesMaster" Target="notesMasters/notesMaster1.xml"/><Relationship Id="rId95" Type="http://schemas.openxmlformats.org/officeDocument/2006/relationships/theme" Target="theme/theme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handoutMaster" Target="handoutMasters/handoutMaster1.xml"/><Relationship Id="rId9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commentAuthors" Target="commentAuthor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presProps" Target="presProps.xml"/><Relationship Id="rId98" Type="http://schemas.microsoft.com/office/2018/10/relationships/authors" Target="authors.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148A99-77E2-4500-AB80-FE4D9FD31F69}" type="doc">
      <dgm:prSet loTypeId="urn:microsoft.com/office/officeart/2008/layout/VerticalCurvedList" loCatId="list" qsTypeId="urn:microsoft.com/office/officeart/2005/8/quickstyle/simple1" qsCatId="simple" csTypeId="urn:microsoft.com/office/officeart/2005/8/colors/accent3_2" csCatId="accent3" phldr="1"/>
      <dgm:spPr/>
      <dgm:t>
        <a:bodyPr/>
        <a:lstStyle/>
        <a:p>
          <a:endParaRPr lang="en-US"/>
        </a:p>
      </dgm:t>
    </dgm:pt>
    <dgm:pt modelId="{3FC8320C-8A75-463A-8950-13EF89FC7CEA}">
      <dgm:prSet phldrT="[Text]" custT="1"/>
      <dgm:spPr/>
      <dgm:t>
        <a:bodyPr/>
        <a:lstStyle/>
        <a:p>
          <a:pPr algn="ctr"/>
          <a:endParaRPr lang="en-US" sz="2000" b="0">
            <a:latin typeface="Times New Roman" panose="02020603050405020304" pitchFamily="18" charset="0"/>
            <a:cs typeface="Times New Roman" panose="02020603050405020304" pitchFamily="18" charset="0"/>
          </a:endParaRPr>
        </a:p>
        <a:p>
          <a:pPr algn="ctr"/>
          <a:r>
            <a:rPr lang="en-US" sz="2000" b="0">
              <a:latin typeface="Times New Roman"/>
              <a:cs typeface="Times New Roman"/>
            </a:rPr>
            <a:t>Identify and Analyze Student Vocabulary needs To collect comprehensive dataset</a:t>
          </a:r>
        </a:p>
        <a:p>
          <a:pPr algn="l"/>
          <a:endParaRPr lang="en-US" sz="2400" b="0">
            <a:latin typeface="Times New Roman" panose="02020603050405020304" pitchFamily="18" charset="0"/>
            <a:cs typeface="Times New Roman" panose="02020603050405020304" pitchFamily="18" charset="0"/>
          </a:endParaRPr>
        </a:p>
      </dgm:t>
    </dgm:pt>
    <dgm:pt modelId="{DC813695-CE63-4C8E-94DF-A388330125BE}" type="parTrans" cxnId="{9510F4A6-E676-4B1F-8642-60879CF11A2A}">
      <dgm:prSet/>
      <dgm:spPr/>
      <dgm:t>
        <a:bodyPr/>
        <a:lstStyle/>
        <a:p>
          <a:endParaRPr lang="en-US"/>
        </a:p>
      </dgm:t>
    </dgm:pt>
    <dgm:pt modelId="{480FB52E-C3E1-4BCC-B0A8-35D973A1B486}" type="sibTrans" cxnId="{9510F4A6-E676-4B1F-8642-60879CF11A2A}">
      <dgm:prSet/>
      <dgm:spPr/>
      <dgm:t>
        <a:bodyPr/>
        <a:lstStyle/>
        <a:p>
          <a:endParaRPr lang="en-US"/>
        </a:p>
      </dgm:t>
    </dgm:pt>
    <dgm:pt modelId="{F4B8585E-E9DA-4921-951E-D245C1406685}">
      <dgm:prSet phldrT="[Text]" custT="1"/>
      <dgm:spPr/>
      <dgm:t>
        <a:bodyPr/>
        <a:lstStyle/>
        <a:p>
          <a:pPr rtl="0"/>
          <a:r>
            <a:rPr lang="en-US" sz="2000">
              <a:latin typeface="Times New Roman"/>
              <a:cs typeface="Times New Roman"/>
            </a:rPr>
            <a:t>Design and train a machine learning model to predict student vocabulary level</a:t>
          </a:r>
          <a:r>
            <a:rPr lang="en-US" sz="2400">
              <a:latin typeface="Times New Roman"/>
              <a:cs typeface="Times New Roman"/>
            </a:rPr>
            <a:t> based on input text</a:t>
          </a:r>
        </a:p>
      </dgm:t>
    </dgm:pt>
    <dgm:pt modelId="{58BF8256-BEEB-4500-A4AB-57206E874DC4}" type="parTrans" cxnId="{7786468F-E624-4FC1-A396-EEA2A3573C5A}">
      <dgm:prSet/>
      <dgm:spPr/>
      <dgm:t>
        <a:bodyPr/>
        <a:lstStyle/>
        <a:p>
          <a:endParaRPr lang="en-US"/>
        </a:p>
      </dgm:t>
    </dgm:pt>
    <dgm:pt modelId="{4424D678-170C-42DE-B279-E31CD6A7D46F}" type="sibTrans" cxnId="{7786468F-E624-4FC1-A396-EEA2A3573C5A}">
      <dgm:prSet/>
      <dgm:spPr/>
      <dgm:t>
        <a:bodyPr/>
        <a:lstStyle/>
        <a:p>
          <a:endParaRPr lang="en-US"/>
        </a:p>
      </dgm:t>
    </dgm:pt>
    <dgm:pt modelId="{C5EEEF34-B3C2-44BE-99B2-CAF817C06641}">
      <dgm:prSet phldrT="[Text]" custT="1"/>
      <dgm:spPr/>
      <dgm:t>
        <a:bodyPr/>
        <a:lstStyle/>
        <a:p>
          <a:r>
            <a:rPr lang="en-US" sz="2000">
              <a:latin typeface="Times New Roman"/>
              <a:cs typeface="Times New Roman"/>
            </a:rPr>
            <a:t>Create a RAG system for Generate Personalized and Adaptive Vocabulary Games  </a:t>
          </a:r>
        </a:p>
      </dgm:t>
    </dgm:pt>
    <dgm:pt modelId="{05D88CAA-9DBA-4283-8621-2D930A6C3227}" type="parTrans" cxnId="{CF98730E-7A88-40DA-AA4C-10BA5A566599}">
      <dgm:prSet/>
      <dgm:spPr/>
      <dgm:t>
        <a:bodyPr/>
        <a:lstStyle/>
        <a:p>
          <a:endParaRPr lang="en-US"/>
        </a:p>
      </dgm:t>
    </dgm:pt>
    <dgm:pt modelId="{86302F0D-83A6-487C-B354-0963A6EE9EAE}" type="sibTrans" cxnId="{CF98730E-7A88-40DA-AA4C-10BA5A566599}">
      <dgm:prSet/>
      <dgm:spPr/>
      <dgm:t>
        <a:bodyPr/>
        <a:lstStyle/>
        <a:p>
          <a:endParaRPr lang="en-US"/>
        </a:p>
      </dgm:t>
    </dgm:pt>
    <dgm:pt modelId="{988350AF-4351-4AE4-A969-15CD47223E24}" type="pres">
      <dgm:prSet presAssocID="{5E148A99-77E2-4500-AB80-FE4D9FD31F69}" presName="Name0" presStyleCnt="0">
        <dgm:presLayoutVars>
          <dgm:chMax val="7"/>
          <dgm:chPref val="7"/>
          <dgm:dir/>
        </dgm:presLayoutVars>
      </dgm:prSet>
      <dgm:spPr/>
    </dgm:pt>
    <dgm:pt modelId="{BD79467E-DEB9-4109-A514-8CFA4304D339}" type="pres">
      <dgm:prSet presAssocID="{5E148A99-77E2-4500-AB80-FE4D9FD31F69}" presName="Name1" presStyleCnt="0"/>
      <dgm:spPr/>
    </dgm:pt>
    <dgm:pt modelId="{9E839F06-FE26-4356-A3A1-414D2F2ADD85}" type="pres">
      <dgm:prSet presAssocID="{5E148A99-77E2-4500-AB80-FE4D9FD31F69}" presName="cycle" presStyleCnt="0"/>
      <dgm:spPr/>
    </dgm:pt>
    <dgm:pt modelId="{F1A2647B-C5D6-456F-A96D-C093213AF9C9}" type="pres">
      <dgm:prSet presAssocID="{5E148A99-77E2-4500-AB80-FE4D9FD31F69}" presName="srcNode" presStyleLbl="node1" presStyleIdx="0" presStyleCnt="3"/>
      <dgm:spPr/>
    </dgm:pt>
    <dgm:pt modelId="{B6B94BB6-EE6E-41DF-88D1-5119CD31C17D}" type="pres">
      <dgm:prSet presAssocID="{5E148A99-77E2-4500-AB80-FE4D9FD31F69}" presName="conn" presStyleLbl="parChTrans1D2" presStyleIdx="0" presStyleCnt="1"/>
      <dgm:spPr/>
    </dgm:pt>
    <dgm:pt modelId="{AC62D5CA-8EB1-41D7-BDC4-7F8BAF40BFF1}" type="pres">
      <dgm:prSet presAssocID="{5E148A99-77E2-4500-AB80-FE4D9FD31F69}" presName="extraNode" presStyleLbl="node1" presStyleIdx="0" presStyleCnt="3"/>
      <dgm:spPr/>
    </dgm:pt>
    <dgm:pt modelId="{249423C0-B8DF-42BB-8BBC-109222363937}" type="pres">
      <dgm:prSet presAssocID="{5E148A99-77E2-4500-AB80-FE4D9FD31F69}" presName="dstNode" presStyleLbl="node1" presStyleIdx="0" presStyleCnt="3"/>
      <dgm:spPr/>
    </dgm:pt>
    <dgm:pt modelId="{59CF5190-DB2C-433B-A977-8AAD92227E2F}" type="pres">
      <dgm:prSet presAssocID="{3FC8320C-8A75-463A-8950-13EF89FC7CEA}" presName="text_1" presStyleLbl="node1" presStyleIdx="0" presStyleCnt="3" custScaleX="97799" custScaleY="91313" custLinFactNeighborX="1519" custLinFactNeighborY="3125">
        <dgm:presLayoutVars>
          <dgm:bulletEnabled val="1"/>
        </dgm:presLayoutVars>
      </dgm:prSet>
      <dgm:spPr/>
    </dgm:pt>
    <dgm:pt modelId="{13549C3D-5CAE-4CE6-B2E5-DF8A9C72FBCF}" type="pres">
      <dgm:prSet presAssocID="{3FC8320C-8A75-463A-8950-13EF89FC7CEA}" presName="accent_1" presStyleCnt="0"/>
      <dgm:spPr/>
    </dgm:pt>
    <dgm:pt modelId="{1ACEA53D-A284-4A03-8C52-537716C29403}" type="pres">
      <dgm:prSet presAssocID="{3FC8320C-8A75-463A-8950-13EF89FC7CEA}" presName="accentRepeatNode" presStyleLbl="solidFgAcc1" presStyleIdx="0" presStyleCnt="3" custScaleX="82431" custScaleY="80142"/>
      <dgm:spPr/>
    </dgm:pt>
    <dgm:pt modelId="{2755AF6E-35D4-45F4-8058-660B020E5BB4}" type="pres">
      <dgm:prSet presAssocID="{F4B8585E-E9DA-4921-951E-D245C1406685}" presName="text_2" presStyleLbl="node1" presStyleIdx="1" presStyleCnt="3" custScaleY="82765">
        <dgm:presLayoutVars>
          <dgm:bulletEnabled val="1"/>
        </dgm:presLayoutVars>
      </dgm:prSet>
      <dgm:spPr/>
    </dgm:pt>
    <dgm:pt modelId="{BDCE143A-BD37-4C80-AA0E-5A390F1CDBAB}" type="pres">
      <dgm:prSet presAssocID="{F4B8585E-E9DA-4921-951E-D245C1406685}" presName="accent_2" presStyleCnt="0"/>
      <dgm:spPr/>
    </dgm:pt>
    <dgm:pt modelId="{69A5CB7A-0609-46F8-9B4B-5A7C9B7DFEE4}" type="pres">
      <dgm:prSet presAssocID="{F4B8585E-E9DA-4921-951E-D245C1406685}" presName="accentRepeatNode" presStyleLbl="solidFgAcc1" presStyleIdx="1" presStyleCnt="3" custScaleX="84731" custScaleY="83138"/>
      <dgm:spPr/>
    </dgm:pt>
    <dgm:pt modelId="{A4A42111-8C9C-4449-84C6-F696B49DC843}" type="pres">
      <dgm:prSet presAssocID="{C5EEEF34-B3C2-44BE-99B2-CAF817C06641}" presName="text_3" presStyleLbl="node1" presStyleIdx="2" presStyleCnt="3" custScaleY="111119">
        <dgm:presLayoutVars>
          <dgm:bulletEnabled val="1"/>
        </dgm:presLayoutVars>
      </dgm:prSet>
      <dgm:spPr/>
    </dgm:pt>
    <dgm:pt modelId="{597A11E0-94B7-4D7D-96E0-B070A0F845AC}" type="pres">
      <dgm:prSet presAssocID="{C5EEEF34-B3C2-44BE-99B2-CAF817C06641}" presName="accent_3" presStyleCnt="0"/>
      <dgm:spPr/>
    </dgm:pt>
    <dgm:pt modelId="{50480E5E-6F56-41E5-9DEE-F31F3FBCA27A}" type="pres">
      <dgm:prSet presAssocID="{C5EEEF34-B3C2-44BE-99B2-CAF817C06641}" presName="accentRepeatNode" presStyleLbl="solidFgAcc1" presStyleIdx="2" presStyleCnt="3" custScaleX="90665" custScaleY="88719" custLinFactNeighborX="8034" custLinFactNeighborY="2052"/>
      <dgm:spPr/>
    </dgm:pt>
  </dgm:ptLst>
  <dgm:cxnLst>
    <dgm:cxn modelId="{CF98730E-7A88-40DA-AA4C-10BA5A566599}" srcId="{5E148A99-77E2-4500-AB80-FE4D9FD31F69}" destId="{C5EEEF34-B3C2-44BE-99B2-CAF817C06641}" srcOrd="2" destOrd="0" parTransId="{05D88CAA-9DBA-4283-8621-2D930A6C3227}" sibTransId="{86302F0D-83A6-487C-B354-0963A6EE9EAE}"/>
    <dgm:cxn modelId="{E8E8B959-3625-4AB0-A9A5-4C2BFB5EC4E7}" type="presOf" srcId="{C5EEEF34-B3C2-44BE-99B2-CAF817C06641}" destId="{A4A42111-8C9C-4449-84C6-F696B49DC843}" srcOrd="0" destOrd="0" presId="urn:microsoft.com/office/officeart/2008/layout/VerticalCurvedList"/>
    <dgm:cxn modelId="{5B2DD27B-4D01-44E2-B751-4B11579CEA2D}" type="presOf" srcId="{480FB52E-C3E1-4BCC-B0A8-35D973A1B486}" destId="{B6B94BB6-EE6E-41DF-88D1-5119CD31C17D}" srcOrd="0" destOrd="0" presId="urn:microsoft.com/office/officeart/2008/layout/VerticalCurvedList"/>
    <dgm:cxn modelId="{FD705F81-149C-4588-B493-D24273F9E315}" type="presOf" srcId="{3FC8320C-8A75-463A-8950-13EF89FC7CEA}" destId="{59CF5190-DB2C-433B-A977-8AAD92227E2F}" srcOrd="0" destOrd="0" presId="urn:microsoft.com/office/officeart/2008/layout/VerticalCurvedList"/>
    <dgm:cxn modelId="{7786468F-E624-4FC1-A396-EEA2A3573C5A}" srcId="{5E148A99-77E2-4500-AB80-FE4D9FD31F69}" destId="{F4B8585E-E9DA-4921-951E-D245C1406685}" srcOrd="1" destOrd="0" parTransId="{58BF8256-BEEB-4500-A4AB-57206E874DC4}" sibTransId="{4424D678-170C-42DE-B279-E31CD6A7D46F}"/>
    <dgm:cxn modelId="{9510F4A6-E676-4B1F-8642-60879CF11A2A}" srcId="{5E148A99-77E2-4500-AB80-FE4D9FD31F69}" destId="{3FC8320C-8A75-463A-8950-13EF89FC7CEA}" srcOrd="0" destOrd="0" parTransId="{DC813695-CE63-4C8E-94DF-A388330125BE}" sibTransId="{480FB52E-C3E1-4BCC-B0A8-35D973A1B486}"/>
    <dgm:cxn modelId="{F03BCFD4-288D-4CD8-A1E8-EF6A288A6416}" type="presOf" srcId="{F4B8585E-E9DA-4921-951E-D245C1406685}" destId="{2755AF6E-35D4-45F4-8058-660B020E5BB4}" srcOrd="0" destOrd="0" presId="urn:microsoft.com/office/officeart/2008/layout/VerticalCurvedList"/>
    <dgm:cxn modelId="{58F1F8DB-E466-4866-8AF8-4A04F414E915}" type="presOf" srcId="{5E148A99-77E2-4500-AB80-FE4D9FD31F69}" destId="{988350AF-4351-4AE4-A969-15CD47223E24}" srcOrd="0" destOrd="0" presId="urn:microsoft.com/office/officeart/2008/layout/VerticalCurvedList"/>
    <dgm:cxn modelId="{11297252-2262-4DD9-BC88-701E735A5EBB}" type="presParOf" srcId="{988350AF-4351-4AE4-A969-15CD47223E24}" destId="{BD79467E-DEB9-4109-A514-8CFA4304D339}" srcOrd="0" destOrd="0" presId="urn:microsoft.com/office/officeart/2008/layout/VerticalCurvedList"/>
    <dgm:cxn modelId="{D3397CEE-B15F-464E-97AC-615A4439A0B8}" type="presParOf" srcId="{BD79467E-DEB9-4109-A514-8CFA4304D339}" destId="{9E839F06-FE26-4356-A3A1-414D2F2ADD85}" srcOrd="0" destOrd="0" presId="urn:microsoft.com/office/officeart/2008/layout/VerticalCurvedList"/>
    <dgm:cxn modelId="{8B3AF06A-2524-4DD8-A90E-09BFC26EB13C}" type="presParOf" srcId="{9E839F06-FE26-4356-A3A1-414D2F2ADD85}" destId="{F1A2647B-C5D6-456F-A96D-C093213AF9C9}" srcOrd="0" destOrd="0" presId="urn:microsoft.com/office/officeart/2008/layout/VerticalCurvedList"/>
    <dgm:cxn modelId="{CFF05802-0C76-44EA-9D8B-3BBDC43EC617}" type="presParOf" srcId="{9E839F06-FE26-4356-A3A1-414D2F2ADD85}" destId="{B6B94BB6-EE6E-41DF-88D1-5119CD31C17D}" srcOrd="1" destOrd="0" presId="urn:microsoft.com/office/officeart/2008/layout/VerticalCurvedList"/>
    <dgm:cxn modelId="{E247BCD8-DBD5-4DED-9C3A-F69EC5C88B9E}" type="presParOf" srcId="{9E839F06-FE26-4356-A3A1-414D2F2ADD85}" destId="{AC62D5CA-8EB1-41D7-BDC4-7F8BAF40BFF1}" srcOrd="2" destOrd="0" presId="urn:microsoft.com/office/officeart/2008/layout/VerticalCurvedList"/>
    <dgm:cxn modelId="{C6A0DC5A-FFDE-4D33-AA79-A280C0D48A38}" type="presParOf" srcId="{9E839F06-FE26-4356-A3A1-414D2F2ADD85}" destId="{249423C0-B8DF-42BB-8BBC-109222363937}" srcOrd="3" destOrd="0" presId="urn:microsoft.com/office/officeart/2008/layout/VerticalCurvedList"/>
    <dgm:cxn modelId="{7CC2E30C-E936-4465-B3AF-F8F58E408ED9}" type="presParOf" srcId="{BD79467E-DEB9-4109-A514-8CFA4304D339}" destId="{59CF5190-DB2C-433B-A977-8AAD92227E2F}" srcOrd="1" destOrd="0" presId="urn:microsoft.com/office/officeart/2008/layout/VerticalCurvedList"/>
    <dgm:cxn modelId="{6AB6239E-EF41-43C9-A641-65C805E97030}" type="presParOf" srcId="{BD79467E-DEB9-4109-A514-8CFA4304D339}" destId="{13549C3D-5CAE-4CE6-B2E5-DF8A9C72FBCF}" srcOrd="2" destOrd="0" presId="urn:microsoft.com/office/officeart/2008/layout/VerticalCurvedList"/>
    <dgm:cxn modelId="{4D79086D-C18B-4237-9132-A1BCD19F5934}" type="presParOf" srcId="{13549C3D-5CAE-4CE6-B2E5-DF8A9C72FBCF}" destId="{1ACEA53D-A284-4A03-8C52-537716C29403}" srcOrd="0" destOrd="0" presId="urn:microsoft.com/office/officeart/2008/layout/VerticalCurvedList"/>
    <dgm:cxn modelId="{460129C2-4A1D-4DD8-9945-9D6F251CA27F}" type="presParOf" srcId="{BD79467E-DEB9-4109-A514-8CFA4304D339}" destId="{2755AF6E-35D4-45F4-8058-660B020E5BB4}" srcOrd="3" destOrd="0" presId="urn:microsoft.com/office/officeart/2008/layout/VerticalCurvedList"/>
    <dgm:cxn modelId="{4B837493-8CD0-4E63-A716-90C9669CCB26}" type="presParOf" srcId="{BD79467E-DEB9-4109-A514-8CFA4304D339}" destId="{BDCE143A-BD37-4C80-AA0E-5A390F1CDBAB}" srcOrd="4" destOrd="0" presId="urn:microsoft.com/office/officeart/2008/layout/VerticalCurvedList"/>
    <dgm:cxn modelId="{7287A2C5-16B7-47EE-A41C-3EA8C6BFE225}" type="presParOf" srcId="{BDCE143A-BD37-4C80-AA0E-5A390F1CDBAB}" destId="{69A5CB7A-0609-46F8-9B4B-5A7C9B7DFEE4}" srcOrd="0" destOrd="0" presId="urn:microsoft.com/office/officeart/2008/layout/VerticalCurvedList"/>
    <dgm:cxn modelId="{D0240389-4686-4A2A-B758-595B3283698C}" type="presParOf" srcId="{BD79467E-DEB9-4109-A514-8CFA4304D339}" destId="{A4A42111-8C9C-4449-84C6-F696B49DC843}" srcOrd="5" destOrd="0" presId="urn:microsoft.com/office/officeart/2008/layout/VerticalCurvedList"/>
    <dgm:cxn modelId="{80120838-16E1-45EF-AF50-F77CF5BE6728}" type="presParOf" srcId="{BD79467E-DEB9-4109-A514-8CFA4304D339}" destId="{597A11E0-94B7-4D7D-96E0-B070A0F845AC}" srcOrd="6" destOrd="0" presId="urn:microsoft.com/office/officeart/2008/layout/VerticalCurvedList"/>
    <dgm:cxn modelId="{49B8D22B-AD43-48D7-ADB6-C467356C3C23}" type="presParOf" srcId="{597A11E0-94B7-4D7D-96E0-B070A0F845AC}" destId="{50480E5E-6F56-41E5-9DEE-F31F3FBCA27A}"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94BB6-EE6E-41DF-88D1-5119CD31C17D}">
      <dsp:nvSpPr>
        <dsp:cNvPr id="0" name=""/>
        <dsp:cNvSpPr/>
      </dsp:nvSpPr>
      <dsp:spPr>
        <a:xfrm>
          <a:off x="-5700115" y="-872515"/>
          <a:ext cx="6786402" cy="6786402"/>
        </a:xfrm>
        <a:prstGeom prst="blockArc">
          <a:avLst>
            <a:gd name="adj1" fmla="val 18900000"/>
            <a:gd name="adj2" fmla="val 2700000"/>
            <a:gd name="adj3" fmla="val 318"/>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CF5190-DB2C-433B-A977-8AAD92227E2F}">
      <dsp:nvSpPr>
        <dsp:cNvPr id="0" name=""/>
        <dsp:cNvSpPr/>
      </dsp:nvSpPr>
      <dsp:spPr>
        <a:xfrm>
          <a:off x="880139" y="579440"/>
          <a:ext cx="6774426" cy="92068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18" tIns="50800" rIns="50800" bIns="50800" numCol="1" spcCol="1270" anchor="ctr" anchorCtr="0">
          <a:noAutofit/>
        </a:bodyPr>
        <a:lstStyle/>
        <a:p>
          <a:pPr marL="0" lvl="0" indent="0" algn="ctr" defTabSz="889000">
            <a:lnSpc>
              <a:spcPct val="90000"/>
            </a:lnSpc>
            <a:spcBef>
              <a:spcPct val="0"/>
            </a:spcBef>
            <a:spcAft>
              <a:spcPct val="35000"/>
            </a:spcAft>
            <a:buNone/>
          </a:pPr>
          <a:endParaRPr lang="en-US" sz="2000" b="0" kern="1200">
            <a:latin typeface="Times New Roman" panose="02020603050405020304" pitchFamily="18" charset="0"/>
            <a:cs typeface="Times New Roman" panose="02020603050405020304" pitchFamily="18" charset="0"/>
          </a:endParaRPr>
        </a:p>
        <a:p>
          <a:pPr marL="0" lvl="0" indent="0" algn="ctr" defTabSz="889000">
            <a:lnSpc>
              <a:spcPct val="90000"/>
            </a:lnSpc>
            <a:spcBef>
              <a:spcPct val="0"/>
            </a:spcBef>
            <a:spcAft>
              <a:spcPct val="35000"/>
            </a:spcAft>
            <a:buNone/>
          </a:pPr>
          <a:r>
            <a:rPr lang="en-US" sz="2000" b="0" kern="1200">
              <a:latin typeface="Times New Roman"/>
              <a:cs typeface="Times New Roman"/>
            </a:rPr>
            <a:t>Identify and Analyze Student Vocabulary needs To collect comprehensive dataset</a:t>
          </a:r>
        </a:p>
        <a:p>
          <a:pPr marL="0" lvl="0" indent="0" algn="l" defTabSz="889000">
            <a:lnSpc>
              <a:spcPct val="90000"/>
            </a:lnSpc>
            <a:spcBef>
              <a:spcPct val="0"/>
            </a:spcBef>
            <a:spcAft>
              <a:spcPct val="35000"/>
            </a:spcAft>
            <a:buNone/>
          </a:pPr>
          <a:endParaRPr lang="en-US" sz="2400" b="0" kern="1200">
            <a:latin typeface="Times New Roman" panose="02020603050405020304" pitchFamily="18" charset="0"/>
            <a:cs typeface="Times New Roman" panose="02020603050405020304" pitchFamily="18" charset="0"/>
          </a:endParaRPr>
        </a:p>
      </dsp:txBody>
      <dsp:txXfrm>
        <a:off x="880139" y="579440"/>
        <a:ext cx="6774426" cy="920685"/>
      </dsp:txXfrm>
    </dsp:sp>
    <dsp:sp modelId="{1ACEA53D-A284-4A03-8C52-537716C29403}">
      <dsp:nvSpPr>
        <dsp:cNvPr id="0" name=""/>
        <dsp:cNvSpPr/>
      </dsp:nvSpPr>
      <dsp:spPr>
        <a:xfrm>
          <a:off x="179233" y="503242"/>
          <a:ext cx="1038913" cy="101006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55AF6E-35D4-45F4-8058-660B020E5BB4}">
      <dsp:nvSpPr>
        <dsp:cNvPr id="0" name=""/>
        <dsp:cNvSpPr/>
      </dsp:nvSpPr>
      <dsp:spPr>
        <a:xfrm>
          <a:off x="1065197" y="2103436"/>
          <a:ext cx="6560379" cy="83449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18" tIns="50800" rIns="50800" bIns="50800" numCol="1" spcCol="1270" anchor="ctr" anchorCtr="0">
          <a:noAutofit/>
        </a:bodyPr>
        <a:lstStyle/>
        <a:p>
          <a:pPr marL="0" lvl="0" indent="0" algn="l" defTabSz="889000" rtl="0">
            <a:lnSpc>
              <a:spcPct val="90000"/>
            </a:lnSpc>
            <a:spcBef>
              <a:spcPct val="0"/>
            </a:spcBef>
            <a:spcAft>
              <a:spcPct val="35000"/>
            </a:spcAft>
            <a:buNone/>
          </a:pPr>
          <a:r>
            <a:rPr lang="en-US" sz="2000" kern="1200">
              <a:latin typeface="Times New Roman"/>
              <a:cs typeface="Times New Roman"/>
            </a:rPr>
            <a:t>Design and train a machine learning model to predict student vocabulary level</a:t>
          </a:r>
          <a:r>
            <a:rPr lang="en-US" sz="2400" kern="1200">
              <a:latin typeface="Times New Roman"/>
              <a:cs typeface="Times New Roman"/>
            </a:rPr>
            <a:t> based on input text</a:t>
          </a:r>
        </a:p>
      </dsp:txBody>
      <dsp:txXfrm>
        <a:off x="1065197" y="2103436"/>
        <a:ext cx="6560379" cy="834498"/>
      </dsp:txXfrm>
    </dsp:sp>
    <dsp:sp modelId="{69A5CB7A-0609-46F8-9B4B-5A7C9B7DFEE4}">
      <dsp:nvSpPr>
        <dsp:cNvPr id="0" name=""/>
        <dsp:cNvSpPr/>
      </dsp:nvSpPr>
      <dsp:spPr>
        <a:xfrm>
          <a:off x="531247" y="1996773"/>
          <a:ext cx="1067901" cy="104782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A42111-8C9C-4449-84C6-F696B49DC843}">
      <dsp:nvSpPr>
        <dsp:cNvPr id="0" name=""/>
        <dsp:cNvSpPr/>
      </dsp:nvSpPr>
      <dsp:spPr>
        <a:xfrm>
          <a:off x="698690" y="3472904"/>
          <a:ext cx="6926886" cy="112038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18" tIns="50800" rIns="50800" bIns="50800" numCol="1" spcCol="1270" anchor="ctr" anchorCtr="0">
          <a:noAutofit/>
        </a:bodyPr>
        <a:lstStyle/>
        <a:p>
          <a:pPr marL="0" lvl="0" indent="0" algn="l" defTabSz="889000">
            <a:lnSpc>
              <a:spcPct val="90000"/>
            </a:lnSpc>
            <a:spcBef>
              <a:spcPct val="0"/>
            </a:spcBef>
            <a:spcAft>
              <a:spcPct val="35000"/>
            </a:spcAft>
            <a:buNone/>
          </a:pPr>
          <a:r>
            <a:rPr lang="en-US" sz="2000" kern="1200">
              <a:latin typeface="Times New Roman"/>
              <a:cs typeface="Times New Roman"/>
            </a:rPr>
            <a:t>Create a RAG system for Generate Personalized and Adaptive Vocabulary Games  </a:t>
          </a:r>
        </a:p>
      </dsp:txBody>
      <dsp:txXfrm>
        <a:off x="698690" y="3472904"/>
        <a:ext cx="6926886" cy="1120384"/>
      </dsp:txXfrm>
    </dsp:sp>
    <dsp:sp modelId="{50480E5E-6F56-41E5-9DEE-F31F3FBCA27A}">
      <dsp:nvSpPr>
        <dsp:cNvPr id="0" name=""/>
        <dsp:cNvSpPr/>
      </dsp:nvSpPr>
      <dsp:spPr>
        <a:xfrm>
          <a:off x="228601" y="3499877"/>
          <a:ext cx="1142689" cy="111816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4/15/2025</a:t>
            </a:fld>
            <a:endParaRPr lang="en-US"/>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4/15/2025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the proposal presentation of our research project, "AI-enabled Intelligent Assistant to Improve Reading and Comprehension Skills in English Language</a:t>
            </a:r>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11</a:t>
            </a:fld>
            <a:endParaRPr lang="en-US"/>
          </a:p>
        </p:txBody>
      </p:sp>
    </p:spTree>
    <p:extLst>
      <p:ext uri="{BB962C8B-B14F-4D97-AF65-F5344CB8AC3E}">
        <p14:creationId xmlns:p14="http://schemas.microsoft.com/office/powerpoint/2010/main" val="232378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Personalization of Content Generation</a:t>
            </a:r>
            <a:r>
              <a:rPr lang="en-US"/>
              <a:t>:</a:t>
            </a:r>
          </a:p>
          <a:p>
            <a:r>
              <a:rPr lang="en-US" b="1"/>
              <a:t>Ensure Accuracy of Word Definitions</a:t>
            </a:r>
            <a:r>
              <a:rPr lang="en-US"/>
              <a:t>: </a:t>
            </a:r>
          </a:p>
          <a:p>
            <a:endParaRPr lang="en-US"/>
          </a:p>
          <a:p>
            <a:r>
              <a:rPr lang="en-US" err="1"/>
              <a:t>Thease</a:t>
            </a:r>
            <a:r>
              <a:rPr lang="en-US"/>
              <a:t> data set convert to chunks</a:t>
            </a:r>
          </a:p>
          <a:p>
            <a:endParaRPr lang="en-US"/>
          </a:p>
          <a:p>
            <a:r>
              <a:rPr lang="en-US"/>
              <a:t>After these chunks convert embedding </a:t>
            </a:r>
            <a:r>
              <a:rPr lang="en-US" err="1"/>
              <a:t>usinng</a:t>
            </a:r>
            <a:r>
              <a:rPr lang="en-US"/>
              <a:t> embedding model in </a:t>
            </a:r>
            <a:r>
              <a:rPr lang="en-US" err="1"/>
              <a:t>hagging</a:t>
            </a:r>
            <a:r>
              <a:rPr lang="en-US"/>
              <a:t> face</a:t>
            </a:r>
          </a:p>
          <a:p>
            <a:endParaRPr lang="en-US"/>
          </a:p>
          <a:p>
            <a:r>
              <a:rPr lang="en-US"/>
              <a:t>After </a:t>
            </a:r>
            <a:r>
              <a:rPr lang="en-US" err="1"/>
              <a:t>thease</a:t>
            </a:r>
            <a:r>
              <a:rPr lang="en-US"/>
              <a:t> numerical values stored in pinecone vector database </a:t>
            </a:r>
          </a:p>
          <a:p>
            <a:endParaRPr lang="en-US"/>
          </a:p>
          <a:p>
            <a:r>
              <a:rPr lang="en-US"/>
              <a:t>When system or user request things .it also convert to embedding and search similarity</a:t>
            </a:r>
          </a:p>
          <a:p>
            <a:endParaRPr lang="en-US"/>
          </a:p>
          <a:p>
            <a:r>
              <a:rPr lang="en-US"/>
              <a:t>After return similar values and this values combined with prompt and system request and input to </a:t>
            </a:r>
            <a:r>
              <a:rPr lang="en-US" err="1"/>
              <a:t>llm</a:t>
            </a:r>
            <a:r>
              <a:rPr lang="en-US"/>
              <a:t> </a:t>
            </a:r>
          </a:p>
          <a:p>
            <a:endParaRPr lang="en-US"/>
          </a:p>
          <a:p>
            <a:r>
              <a:rPr lang="en-US"/>
              <a:t>There 3 types of challenge games </a:t>
            </a:r>
          </a:p>
          <a:p>
            <a:r>
              <a:rPr lang="en-US"/>
              <a:t>One is word association challenge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select Which word shares a similar meaning or context given word</a:t>
            </a:r>
          </a:p>
          <a:p>
            <a:endParaRPr lang="en-US"/>
          </a:p>
          <a:p>
            <a:r>
              <a:rPr lang="en-US"/>
              <a:t>guess the word according to given hint and  check word spellings</a:t>
            </a:r>
          </a:p>
          <a:p>
            <a:endParaRPr lang="en-US"/>
          </a:p>
          <a:p>
            <a:r>
              <a:rPr lang="en-US"/>
              <a:t>word describing game ,the player describe the word with out using word and related word</a:t>
            </a:r>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12</a:t>
            </a:fld>
            <a:endParaRPr lang="en-US"/>
          </a:p>
        </p:txBody>
      </p:sp>
    </p:spTree>
    <p:extLst>
      <p:ext uri="{BB962C8B-B14F-4D97-AF65-F5344CB8AC3E}">
        <p14:creationId xmlns:p14="http://schemas.microsoft.com/office/powerpoint/2010/main" val="1078251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57D85-1486-35C5-B8C1-D7F7A319A3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952D34-48B8-2200-DDC1-1F3A303C7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5E5F5C-551B-2DD5-B34B-ED8886CEF7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86D8211-B1CF-B0B5-277B-06914F473A09}"/>
              </a:ext>
            </a:extLst>
          </p:cNvPr>
          <p:cNvSpPr>
            <a:spLocks noGrp="1"/>
          </p:cNvSpPr>
          <p:nvPr>
            <p:ph type="sldNum" sz="quarter" idx="5"/>
          </p:nvPr>
        </p:nvSpPr>
        <p:spPr/>
        <p:txBody>
          <a:bodyPr/>
          <a:lstStyle/>
          <a:p>
            <a:fld id="{A89C7E07-3C67-C64C-8DA0-0404F6303970}" type="slidenum">
              <a:rPr lang="en-US" smtClean="0"/>
              <a:t>14</a:t>
            </a:fld>
            <a:endParaRPr lang="en-US"/>
          </a:p>
        </p:txBody>
      </p:sp>
    </p:spTree>
    <p:extLst>
      <p:ext uri="{BB962C8B-B14F-4D97-AF65-F5344CB8AC3E}">
        <p14:creationId xmlns:p14="http://schemas.microsoft.com/office/powerpoint/2010/main" val="41862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1C93-D734-FBF3-96BC-F79D9065D9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EC5E47-FFD9-2F0A-6A10-C6AB6D860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21B4C4-81F2-04BD-C0E3-64BBA3C1880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64EED02-17F5-702C-E36D-DD4285A0B7D8}"/>
              </a:ext>
            </a:extLst>
          </p:cNvPr>
          <p:cNvSpPr>
            <a:spLocks noGrp="1"/>
          </p:cNvSpPr>
          <p:nvPr>
            <p:ph type="sldNum" sz="quarter" idx="5"/>
          </p:nvPr>
        </p:nvSpPr>
        <p:spPr/>
        <p:txBody>
          <a:bodyPr/>
          <a:lstStyle/>
          <a:p>
            <a:fld id="{A89C7E07-3C67-C64C-8DA0-0404F6303970}" type="slidenum">
              <a:rPr lang="en-US" smtClean="0"/>
              <a:t>15</a:t>
            </a:fld>
            <a:endParaRPr lang="en-US"/>
          </a:p>
        </p:txBody>
      </p:sp>
    </p:spTree>
    <p:extLst>
      <p:ext uri="{BB962C8B-B14F-4D97-AF65-F5344CB8AC3E}">
        <p14:creationId xmlns:p14="http://schemas.microsoft.com/office/powerpoint/2010/main" val="1615740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4098E-55FB-076D-579B-727C0ADD27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5DAA6-080B-A2D9-19F3-05A548948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00759F-6146-EBD8-6FF9-1B7D68431280}"/>
              </a:ext>
            </a:extLst>
          </p:cNvPr>
          <p:cNvSpPr>
            <a:spLocks noGrp="1"/>
          </p:cNvSpPr>
          <p:nvPr>
            <p:ph type="body" idx="1"/>
          </p:nvPr>
        </p:nvSpPr>
        <p:spPr/>
        <p:txBody>
          <a:bodyPr/>
          <a:lstStyle/>
          <a:p>
            <a:r>
              <a:rPr lang="en-US"/>
              <a:t>I prepared data collection as a around 7000 word with definitions with examples</a:t>
            </a:r>
          </a:p>
        </p:txBody>
      </p:sp>
      <p:sp>
        <p:nvSpPr>
          <p:cNvPr id="4" name="Slide Number Placeholder 3">
            <a:extLst>
              <a:ext uri="{FF2B5EF4-FFF2-40B4-BE49-F238E27FC236}">
                <a16:creationId xmlns:a16="http://schemas.microsoft.com/office/drawing/2014/main" id="{96EBA3B5-D6C6-90D4-3B34-B8EB1A2F3B1F}"/>
              </a:ext>
            </a:extLst>
          </p:cNvPr>
          <p:cNvSpPr>
            <a:spLocks noGrp="1"/>
          </p:cNvSpPr>
          <p:nvPr>
            <p:ph type="sldNum" sz="quarter" idx="5"/>
          </p:nvPr>
        </p:nvSpPr>
        <p:spPr/>
        <p:txBody>
          <a:bodyPr/>
          <a:lstStyle/>
          <a:p>
            <a:fld id="{A89C7E07-3C67-C64C-8DA0-0404F6303970}" type="slidenum">
              <a:rPr lang="en-US" smtClean="0"/>
              <a:t>16</a:t>
            </a:fld>
            <a:endParaRPr lang="en-US"/>
          </a:p>
        </p:txBody>
      </p:sp>
    </p:spTree>
    <p:extLst>
      <p:ext uri="{BB962C8B-B14F-4D97-AF65-F5344CB8AC3E}">
        <p14:creationId xmlns:p14="http://schemas.microsoft.com/office/powerpoint/2010/main" val="5816080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9EDCE-FA8E-AB1F-95D7-B4F41AC71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2E9DDD-058D-ABEE-F9BA-BEF5B0C592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DAAE77-2A6E-78D1-AB4C-E0BD997D42F7}"/>
              </a:ext>
            </a:extLst>
          </p:cNvPr>
          <p:cNvSpPr>
            <a:spLocks noGrp="1"/>
          </p:cNvSpPr>
          <p:nvPr>
            <p:ph type="body" idx="1"/>
          </p:nvPr>
        </p:nvSpPr>
        <p:spPr/>
        <p:txBody>
          <a:bodyPr/>
          <a:lstStyle/>
          <a:p>
            <a:endParaRPr lang="en-US"/>
          </a:p>
          <a:p>
            <a:r>
              <a:rPr lang="en-US"/>
              <a:t>The Common European Framework of Reference for Languages (CEFR) categorizes language</a:t>
            </a:r>
          </a:p>
          <a:p>
            <a:r>
              <a:rPr lang="en-US"/>
              <a:t>proficiency into six levels: A1, A2, B1, B2, C1, C2</a:t>
            </a:r>
          </a:p>
        </p:txBody>
      </p:sp>
      <p:sp>
        <p:nvSpPr>
          <p:cNvPr id="4" name="Slide Number Placeholder 3">
            <a:extLst>
              <a:ext uri="{FF2B5EF4-FFF2-40B4-BE49-F238E27FC236}">
                <a16:creationId xmlns:a16="http://schemas.microsoft.com/office/drawing/2014/main" id="{69FB2964-FDC2-641C-302E-A05B66C15869}"/>
              </a:ext>
            </a:extLst>
          </p:cNvPr>
          <p:cNvSpPr>
            <a:spLocks noGrp="1"/>
          </p:cNvSpPr>
          <p:nvPr>
            <p:ph type="sldNum" sz="quarter" idx="5"/>
          </p:nvPr>
        </p:nvSpPr>
        <p:spPr/>
        <p:txBody>
          <a:bodyPr/>
          <a:lstStyle/>
          <a:p>
            <a:fld id="{A89C7E07-3C67-C64C-8DA0-0404F6303970}" type="slidenum">
              <a:rPr lang="en-US" smtClean="0"/>
              <a:t>17</a:t>
            </a:fld>
            <a:endParaRPr lang="en-US"/>
          </a:p>
        </p:txBody>
      </p:sp>
    </p:spTree>
    <p:extLst>
      <p:ext uri="{BB962C8B-B14F-4D97-AF65-F5344CB8AC3E}">
        <p14:creationId xmlns:p14="http://schemas.microsoft.com/office/powerpoint/2010/main" val="5126475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F86C1-92A0-A64D-E315-478B324838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CDEF0F-5DF3-A242-3B87-61120B132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FF9E44-8799-FA14-9A2A-24BED19797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Feature engineering is the process of picking and creating important features from raw data to help improve the model's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For that process I used </a:t>
            </a:r>
            <a:r>
              <a:rPr lang="en-US" sz="1200" b="1" err="1">
                <a:solidFill>
                  <a:schemeClr val="bg1"/>
                </a:solidFill>
                <a:latin typeface="Arial (Body)"/>
              </a:rPr>
              <a:t>Used</a:t>
            </a:r>
            <a:r>
              <a:rPr lang="en-US" sz="1200" b="1">
                <a:solidFill>
                  <a:schemeClr val="bg1"/>
                </a:solidFill>
                <a:latin typeface="Arial (Body)"/>
              </a:rPr>
              <a:t> NLP (`small-sized English language model provided by </a:t>
            </a:r>
            <a:r>
              <a:rPr lang="en-US" sz="1200" b="1" err="1">
                <a:solidFill>
                  <a:schemeClr val="bg1"/>
                </a:solidFill>
                <a:latin typeface="Arial (Body)"/>
              </a:rPr>
              <a:t>spaCy</a:t>
            </a:r>
            <a:r>
              <a:rPr lang="en-US" sz="1200" b="1">
                <a:solidFill>
                  <a:schemeClr val="bg1"/>
                </a:solidFill>
                <a:latin typeface="Arial (Body)"/>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p:txBody>
      </p:sp>
      <p:sp>
        <p:nvSpPr>
          <p:cNvPr id="4" name="Slide Number Placeholder 3">
            <a:extLst>
              <a:ext uri="{FF2B5EF4-FFF2-40B4-BE49-F238E27FC236}">
                <a16:creationId xmlns:a16="http://schemas.microsoft.com/office/drawing/2014/main" id="{4D8F9375-8BB3-6290-B5D0-CFEF7FB18202}"/>
              </a:ext>
            </a:extLst>
          </p:cNvPr>
          <p:cNvSpPr>
            <a:spLocks noGrp="1"/>
          </p:cNvSpPr>
          <p:nvPr>
            <p:ph type="sldNum" sz="quarter" idx="5"/>
          </p:nvPr>
        </p:nvSpPr>
        <p:spPr/>
        <p:txBody>
          <a:bodyPr/>
          <a:lstStyle/>
          <a:p>
            <a:fld id="{A89C7E07-3C67-C64C-8DA0-0404F6303970}" type="slidenum">
              <a:rPr lang="en-US" smtClean="0"/>
              <a:t>18</a:t>
            </a:fld>
            <a:endParaRPr lang="en-US"/>
          </a:p>
        </p:txBody>
      </p:sp>
    </p:spTree>
    <p:extLst>
      <p:ext uri="{BB962C8B-B14F-4D97-AF65-F5344CB8AC3E}">
        <p14:creationId xmlns:p14="http://schemas.microsoft.com/office/powerpoint/2010/main" val="1275397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8B3F9-E654-437E-6099-AE3475A3F0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EB7C6-764D-C0B9-A1CD-4E23667CC7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0FE967-A1C2-1502-0568-42168902036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1"/>
          </a:p>
          <a:p>
            <a:pPr marL="0" marR="0" lvl="0" indent="0" algn="l" defTabSz="914400" rtl="0" eaLnBrk="1" fontAlgn="auto" latinLnBrk="0" hangingPunct="1">
              <a:lnSpc>
                <a:spcPct val="100000"/>
              </a:lnSpc>
              <a:spcBef>
                <a:spcPts val="0"/>
              </a:spcBef>
              <a:spcAft>
                <a:spcPts val="0"/>
              </a:spcAft>
              <a:buClrTx/>
              <a:buSzTx/>
              <a:buFontTx/>
              <a:buNone/>
              <a:tabLst/>
              <a:defRPr/>
            </a:pPr>
            <a:r>
              <a:rPr lang="en-US" i="1"/>
              <a:t>Main algorithm used for training the CEFR level prediction model, chosen for its high accuracy, scalability, and ability to handle complex patterns in text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t>The model was trained using preprocessed and feature-engineered text data derived from CEFR levels, focusing on key features like word frequencies, n-grams, and semantic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solidFill>
                <a:sysClr val="windowText" lastClr="000000"/>
              </a:solidFill>
              <a:effectLst/>
              <a:uLnTx/>
              <a:uFillTx/>
              <a:latin typeface="Cambr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p:txBody>
      </p:sp>
      <p:sp>
        <p:nvSpPr>
          <p:cNvPr id="4" name="Slide Number Placeholder 3">
            <a:extLst>
              <a:ext uri="{FF2B5EF4-FFF2-40B4-BE49-F238E27FC236}">
                <a16:creationId xmlns:a16="http://schemas.microsoft.com/office/drawing/2014/main" id="{7B7D9837-01BF-5B64-107F-B6AD7CE2EAFB}"/>
              </a:ext>
            </a:extLst>
          </p:cNvPr>
          <p:cNvSpPr>
            <a:spLocks noGrp="1"/>
          </p:cNvSpPr>
          <p:nvPr>
            <p:ph type="sldNum" sz="quarter" idx="5"/>
          </p:nvPr>
        </p:nvSpPr>
        <p:spPr/>
        <p:txBody>
          <a:bodyPr/>
          <a:lstStyle/>
          <a:p>
            <a:fld id="{A89C7E07-3C67-C64C-8DA0-0404F6303970}" type="slidenum">
              <a:rPr lang="en-US" smtClean="0"/>
              <a:t>19</a:t>
            </a:fld>
            <a:endParaRPr lang="en-US"/>
          </a:p>
        </p:txBody>
      </p:sp>
    </p:spTree>
    <p:extLst>
      <p:ext uri="{BB962C8B-B14F-4D97-AF65-F5344CB8AC3E}">
        <p14:creationId xmlns:p14="http://schemas.microsoft.com/office/powerpoint/2010/main" val="31054679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CCC3C-8D9E-4FA9-89C9-83F965BE10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62F45-AF74-CA60-1E25-9056DE5A10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856CF6-247C-2B44-BBDB-1AE611F2A0C3}"/>
              </a:ext>
            </a:extLst>
          </p:cNvPr>
          <p:cNvSpPr>
            <a:spLocks noGrp="1"/>
          </p:cNvSpPr>
          <p:nvPr>
            <p:ph type="body" idx="1"/>
          </p:nvPr>
        </p:nvSpPr>
        <p:spPr/>
        <p:txBody>
          <a:bodyPr/>
          <a:lstStyle/>
          <a:p>
            <a:r>
              <a:rPr lang="en-US"/>
              <a:t>This is RAG implementation for personalized vocabulary game content generate according to Level and preferences</a:t>
            </a:r>
          </a:p>
        </p:txBody>
      </p:sp>
      <p:sp>
        <p:nvSpPr>
          <p:cNvPr id="4" name="Slide Number Placeholder 3">
            <a:extLst>
              <a:ext uri="{FF2B5EF4-FFF2-40B4-BE49-F238E27FC236}">
                <a16:creationId xmlns:a16="http://schemas.microsoft.com/office/drawing/2014/main" id="{D2358A22-581D-A6F1-0540-CE65F8725151}"/>
              </a:ext>
            </a:extLst>
          </p:cNvPr>
          <p:cNvSpPr>
            <a:spLocks noGrp="1"/>
          </p:cNvSpPr>
          <p:nvPr>
            <p:ph type="sldNum" sz="quarter" idx="5"/>
          </p:nvPr>
        </p:nvSpPr>
        <p:spPr/>
        <p:txBody>
          <a:bodyPr/>
          <a:lstStyle/>
          <a:p>
            <a:fld id="{A89C7E07-3C67-C64C-8DA0-0404F6303970}" type="slidenum">
              <a:rPr lang="en-US" smtClean="0"/>
              <a:t>20</a:t>
            </a:fld>
            <a:endParaRPr lang="en-US"/>
          </a:p>
        </p:txBody>
      </p:sp>
    </p:spTree>
    <p:extLst>
      <p:ext uri="{BB962C8B-B14F-4D97-AF65-F5344CB8AC3E}">
        <p14:creationId xmlns:p14="http://schemas.microsoft.com/office/powerpoint/2010/main" val="8393492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FDBF1-C49A-D049-4C91-B51D2E1AEE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462122-0EEE-8680-8B6C-2418EA3264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99398C-C85B-09D2-2D30-5696B61B361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BD8187D-CBE7-8CF6-CC5A-7A8F9EB118D1}"/>
              </a:ext>
            </a:extLst>
          </p:cNvPr>
          <p:cNvSpPr>
            <a:spLocks noGrp="1"/>
          </p:cNvSpPr>
          <p:nvPr>
            <p:ph type="sldNum" sz="quarter" idx="5"/>
          </p:nvPr>
        </p:nvSpPr>
        <p:spPr/>
        <p:txBody>
          <a:bodyPr/>
          <a:lstStyle/>
          <a:p>
            <a:fld id="{A89C7E07-3C67-C64C-8DA0-0404F6303970}" type="slidenum">
              <a:rPr lang="en-US" smtClean="0"/>
              <a:t>21</a:t>
            </a:fld>
            <a:endParaRPr lang="en-US"/>
          </a:p>
        </p:txBody>
      </p:sp>
    </p:spTree>
    <p:extLst>
      <p:ext uri="{BB962C8B-B14F-4D97-AF65-F5344CB8AC3E}">
        <p14:creationId xmlns:p14="http://schemas.microsoft.com/office/powerpoint/2010/main" val="336339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our team </a:t>
            </a:r>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a:p>
        </p:txBody>
      </p:sp>
    </p:spTree>
    <p:extLst>
      <p:ext uri="{BB962C8B-B14F-4D97-AF65-F5344CB8AC3E}">
        <p14:creationId xmlns:p14="http://schemas.microsoft.com/office/powerpoint/2010/main" val="3113416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BD4B4-7DFE-1CF7-0D77-40098E52B8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5EFE7-85A5-BE28-2E55-96A92863CA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9DF32C-AEC5-0428-B061-87FD495DE9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ACD94E-3482-9BD4-F892-72E591E7DE0F}"/>
              </a:ext>
            </a:extLst>
          </p:cNvPr>
          <p:cNvSpPr>
            <a:spLocks noGrp="1"/>
          </p:cNvSpPr>
          <p:nvPr>
            <p:ph type="sldNum" sz="quarter" idx="5"/>
          </p:nvPr>
        </p:nvSpPr>
        <p:spPr/>
        <p:txBody>
          <a:bodyPr/>
          <a:lstStyle/>
          <a:p>
            <a:fld id="{A89C7E07-3C67-C64C-8DA0-0404F6303970}" type="slidenum">
              <a:rPr lang="en-US" smtClean="0"/>
              <a:t>22</a:t>
            </a:fld>
            <a:endParaRPr lang="en-US"/>
          </a:p>
        </p:txBody>
      </p:sp>
    </p:spTree>
    <p:extLst>
      <p:ext uri="{BB962C8B-B14F-4D97-AF65-F5344CB8AC3E}">
        <p14:creationId xmlns:p14="http://schemas.microsoft.com/office/powerpoint/2010/main" val="25416090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69D01F-F512-95FD-6583-EB42115E18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EE9BAD-07DD-1F47-D4DB-231897BF97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BADC7-A0AF-986C-E8AC-BC77322062C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F01FECF-7BE6-4CD2-9265-C5D3D112D20C}"/>
              </a:ext>
            </a:extLst>
          </p:cNvPr>
          <p:cNvSpPr>
            <a:spLocks noGrp="1"/>
          </p:cNvSpPr>
          <p:nvPr>
            <p:ph type="sldNum" sz="quarter" idx="5"/>
          </p:nvPr>
        </p:nvSpPr>
        <p:spPr/>
        <p:txBody>
          <a:bodyPr/>
          <a:lstStyle/>
          <a:p>
            <a:fld id="{A89C7E07-3C67-C64C-8DA0-0404F6303970}" type="slidenum">
              <a:rPr lang="en-US" smtClean="0"/>
              <a:t>23</a:t>
            </a:fld>
            <a:endParaRPr lang="en-US"/>
          </a:p>
        </p:txBody>
      </p:sp>
    </p:spTree>
    <p:extLst>
      <p:ext uri="{BB962C8B-B14F-4D97-AF65-F5344CB8AC3E}">
        <p14:creationId xmlns:p14="http://schemas.microsoft.com/office/powerpoint/2010/main" val="7399029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27</a:t>
            </a:fld>
            <a:endParaRPr lang="en-US"/>
          </a:p>
        </p:txBody>
      </p:sp>
    </p:spTree>
    <p:extLst>
      <p:ext uri="{BB962C8B-B14F-4D97-AF65-F5344CB8AC3E}">
        <p14:creationId xmlns:p14="http://schemas.microsoft.com/office/powerpoint/2010/main" val="8397032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28</a:t>
            </a:fld>
            <a:endParaRPr lang="en-US"/>
          </a:p>
        </p:txBody>
      </p:sp>
    </p:spTree>
    <p:extLst>
      <p:ext uri="{BB962C8B-B14F-4D97-AF65-F5344CB8AC3E}">
        <p14:creationId xmlns:p14="http://schemas.microsoft.com/office/powerpoint/2010/main" val="16783448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29</a:t>
            </a:fld>
            <a:endParaRPr lang="en-US"/>
          </a:p>
        </p:txBody>
      </p:sp>
    </p:spTree>
    <p:extLst>
      <p:ext uri="{BB962C8B-B14F-4D97-AF65-F5344CB8AC3E}">
        <p14:creationId xmlns:p14="http://schemas.microsoft.com/office/powerpoint/2010/main" val="31248353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29D8D-9C22-7A8D-1C7A-8C29FF195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9BFC3-180D-9AD8-2001-5FA4574171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029A9E-C786-416C-3ED7-AB21F0A4AC8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82138E-B69F-9C1A-1D47-1F6010763D3B}"/>
              </a:ext>
            </a:extLst>
          </p:cNvPr>
          <p:cNvSpPr>
            <a:spLocks noGrp="1"/>
          </p:cNvSpPr>
          <p:nvPr>
            <p:ph type="sldNum" sz="quarter" idx="5"/>
          </p:nvPr>
        </p:nvSpPr>
        <p:spPr/>
        <p:txBody>
          <a:bodyPr/>
          <a:lstStyle/>
          <a:p>
            <a:fld id="{A89C7E07-3C67-C64C-8DA0-0404F6303970}" type="slidenum">
              <a:rPr lang="en-US" smtClean="0"/>
              <a:t>30</a:t>
            </a:fld>
            <a:endParaRPr lang="en-US"/>
          </a:p>
        </p:txBody>
      </p:sp>
    </p:spTree>
    <p:extLst>
      <p:ext uri="{BB962C8B-B14F-4D97-AF65-F5344CB8AC3E}">
        <p14:creationId xmlns:p14="http://schemas.microsoft.com/office/powerpoint/2010/main" val="612447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8492D-B54C-55FF-929B-60C6E93AD8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D86578-78DA-9B81-B0AE-FA511C3FB0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928B8E-B85F-86E2-0955-5147E4E7903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F11510E-FD17-67D1-9C98-B7666ACAC9DE}"/>
              </a:ext>
            </a:extLst>
          </p:cNvPr>
          <p:cNvSpPr>
            <a:spLocks noGrp="1"/>
          </p:cNvSpPr>
          <p:nvPr>
            <p:ph type="sldNum" sz="quarter" idx="5"/>
          </p:nvPr>
        </p:nvSpPr>
        <p:spPr/>
        <p:txBody>
          <a:bodyPr/>
          <a:lstStyle/>
          <a:p>
            <a:fld id="{A89C7E07-3C67-C64C-8DA0-0404F6303970}" type="slidenum">
              <a:rPr lang="en-US" smtClean="0"/>
              <a:t>31</a:t>
            </a:fld>
            <a:endParaRPr lang="en-US"/>
          </a:p>
        </p:txBody>
      </p:sp>
    </p:spTree>
    <p:extLst>
      <p:ext uri="{BB962C8B-B14F-4D97-AF65-F5344CB8AC3E}">
        <p14:creationId xmlns:p14="http://schemas.microsoft.com/office/powerpoint/2010/main" val="27012776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04C6F-B557-0ADC-FEC5-B1C0CBFEC5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7917FD-5E40-EEA2-B360-31CD0D4A12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53A1E9-700A-D1A6-CA9F-06C27EAB906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0D7A570-FE02-3B8A-AEBA-2DE02FABCA20}"/>
              </a:ext>
            </a:extLst>
          </p:cNvPr>
          <p:cNvSpPr>
            <a:spLocks noGrp="1"/>
          </p:cNvSpPr>
          <p:nvPr>
            <p:ph type="sldNum" sz="quarter" idx="5"/>
          </p:nvPr>
        </p:nvSpPr>
        <p:spPr/>
        <p:txBody>
          <a:bodyPr/>
          <a:lstStyle/>
          <a:p>
            <a:fld id="{A89C7E07-3C67-C64C-8DA0-0404F6303970}" type="slidenum">
              <a:rPr lang="en-US" smtClean="0"/>
              <a:t>32</a:t>
            </a:fld>
            <a:endParaRPr lang="en-US"/>
          </a:p>
        </p:txBody>
      </p:sp>
    </p:spTree>
    <p:extLst>
      <p:ext uri="{BB962C8B-B14F-4D97-AF65-F5344CB8AC3E}">
        <p14:creationId xmlns:p14="http://schemas.microsoft.com/office/powerpoint/2010/main" val="19749641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6F0768-8BF7-A445-1A30-EF3C13DF22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8D0564-69A1-455C-B556-21FFD5C6FB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DEF086-5AB0-3524-49A5-A05A1CA0323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CCB8233-6315-D904-32DA-4BA6B757330C}"/>
              </a:ext>
            </a:extLst>
          </p:cNvPr>
          <p:cNvSpPr>
            <a:spLocks noGrp="1"/>
          </p:cNvSpPr>
          <p:nvPr>
            <p:ph type="sldNum" sz="quarter" idx="5"/>
          </p:nvPr>
        </p:nvSpPr>
        <p:spPr/>
        <p:txBody>
          <a:bodyPr/>
          <a:lstStyle/>
          <a:p>
            <a:fld id="{A89C7E07-3C67-C64C-8DA0-0404F6303970}" type="slidenum">
              <a:rPr lang="en-US" smtClean="0"/>
              <a:t>33</a:t>
            </a:fld>
            <a:endParaRPr lang="en-US"/>
          </a:p>
        </p:txBody>
      </p:sp>
    </p:spTree>
    <p:extLst>
      <p:ext uri="{BB962C8B-B14F-4D97-AF65-F5344CB8AC3E}">
        <p14:creationId xmlns:p14="http://schemas.microsoft.com/office/powerpoint/2010/main" val="2044383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My name is S. A. D. S. Kumarathunga. I’m responsible for ..</a:t>
            </a:r>
          </a:p>
        </p:txBody>
      </p:sp>
      <p:sp>
        <p:nvSpPr>
          <p:cNvPr id="4" name="Slide Number Placeholder 3"/>
          <p:cNvSpPr>
            <a:spLocks noGrp="1"/>
          </p:cNvSpPr>
          <p:nvPr>
            <p:ph type="sldNum" sz="quarter" idx="5"/>
          </p:nvPr>
        </p:nvSpPr>
        <p:spPr/>
        <p:txBody>
          <a:bodyPr/>
          <a:lstStyle/>
          <a:p>
            <a:fld id="{A89C7E07-3C67-C64C-8DA0-0404F6303970}" type="slidenum">
              <a:rPr lang="en-US" smtClean="0"/>
              <a:t>35</a:t>
            </a:fld>
            <a:endParaRPr lang="en-US"/>
          </a:p>
        </p:txBody>
      </p:sp>
    </p:spTree>
    <p:extLst>
      <p:ext uri="{BB962C8B-B14F-4D97-AF65-F5344CB8AC3E}">
        <p14:creationId xmlns:p14="http://schemas.microsoft.com/office/powerpoint/2010/main" val="1368834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goal is to develop an AI-driven system that  personalizes content and activities  based on the user's skill level and interests</a:t>
            </a:r>
          </a:p>
          <a:p>
            <a:r>
              <a:rPr lang="en-US"/>
              <a:t>This system will help users to improve their English reading and comprehension abilities. </a:t>
            </a:r>
          </a:p>
          <a:p>
            <a:r>
              <a:rPr lang="en-US"/>
              <a:t>By leveraging cutting-edge AI technologies, we aim to create a dynamic, engaging, and effective learning experience tailored to each individual's needs.</a:t>
            </a:r>
          </a:p>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a:p>
        </p:txBody>
      </p:sp>
    </p:spTree>
    <p:extLst>
      <p:ext uri="{BB962C8B-B14F-4D97-AF65-F5344CB8AC3E}">
        <p14:creationId xmlns:p14="http://schemas.microsoft.com/office/powerpoint/2010/main" val="2229244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exactly are advanced comprehension skills? </a:t>
            </a:r>
          </a:p>
          <a:p>
            <a:r>
              <a:rPr lang="en-US"/>
              <a:t>They go beyond simply understanding the words on a page. </a:t>
            </a:r>
          </a:p>
          <a:p>
            <a:r>
              <a:rPr lang="en-US"/>
              <a:t>Advanced comprehension involves grasping the implied meaning of a text, evaluating and analyzing the content, and applying critical thinking. </a:t>
            </a:r>
          </a:p>
          <a:p>
            <a:r>
              <a:rPr lang="en-US"/>
              <a:t>These skills include making inferences and deductions, connecting different parts of the text, applying background knowledge, identifying the main idea, important facts, and supporting details, summarizing, and generating as well as asking insightful questions. </a:t>
            </a:r>
          </a:p>
          <a:p>
            <a:r>
              <a:rPr lang="en-US"/>
              <a:t>Developing these skills is essential for deep, meaningful engagement with any text.</a:t>
            </a:r>
          </a:p>
        </p:txBody>
      </p:sp>
      <p:sp>
        <p:nvSpPr>
          <p:cNvPr id="4" name="Slide Number Placeholder 3"/>
          <p:cNvSpPr>
            <a:spLocks noGrp="1"/>
          </p:cNvSpPr>
          <p:nvPr>
            <p:ph type="sldNum" sz="quarter" idx="5"/>
          </p:nvPr>
        </p:nvSpPr>
        <p:spPr/>
        <p:txBody>
          <a:bodyPr/>
          <a:lstStyle/>
          <a:p>
            <a:fld id="{A89C7E07-3C67-C64C-8DA0-0404F6303970}" type="slidenum">
              <a:rPr lang="en-US" smtClean="0"/>
              <a:t>36</a:t>
            </a:fld>
            <a:endParaRPr lang="en-US"/>
          </a:p>
        </p:txBody>
      </p:sp>
    </p:spTree>
    <p:extLst>
      <p:ext uri="{BB962C8B-B14F-4D97-AF65-F5344CB8AC3E}">
        <p14:creationId xmlns:p14="http://schemas.microsoft.com/office/powerpoint/2010/main" val="1508863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challenge in English education today is the lack of dynamically adaptable content that can adjust to the varying needs of learners. </a:t>
            </a:r>
          </a:p>
          <a:p>
            <a:r>
              <a:rPr lang="en-US"/>
              <a:t>Also, another significant challenge is that, there are no tools capable of evaluating answers for essay-type questions.</a:t>
            </a:r>
          </a:p>
          <a:p>
            <a:r>
              <a:rPr lang="en-US"/>
              <a:t>Which means students have to wait for their English teacher to evaluate their work and provide feedback, which is time consuming process</a:t>
            </a:r>
          </a:p>
          <a:p>
            <a:r>
              <a:rPr lang="en-US"/>
              <a:t>Our proposed system intend to address these gaps and create more time-effective and personalized learning experiences.</a:t>
            </a:r>
          </a:p>
        </p:txBody>
      </p:sp>
      <p:sp>
        <p:nvSpPr>
          <p:cNvPr id="4" name="Slide Number Placeholder 3"/>
          <p:cNvSpPr>
            <a:spLocks noGrp="1"/>
          </p:cNvSpPr>
          <p:nvPr>
            <p:ph type="sldNum" sz="quarter" idx="5"/>
          </p:nvPr>
        </p:nvSpPr>
        <p:spPr/>
        <p:txBody>
          <a:bodyPr/>
          <a:lstStyle/>
          <a:p>
            <a:fld id="{A89C7E07-3C67-C64C-8DA0-0404F6303970}" type="slidenum">
              <a:rPr lang="en-US" smtClean="0"/>
              <a:t>37</a:t>
            </a:fld>
            <a:endParaRPr lang="en-US"/>
          </a:p>
        </p:txBody>
      </p:sp>
    </p:spTree>
    <p:extLst>
      <p:ext uri="{BB962C8B-B14F-4D97-AF65-F5344CB8AC3E}">
        <p14:creationId xmlns:p14="http://schemas.microsoft.com/office/powerpoint/2010/main" val="33412847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table of exiting tools. </a:t>
            </a:r>
          </a:p>
          <a:p>
            <a:r>
              <a:rPr lang="en-US"/>
              <a:t>As u can see most of them do not offer personalized content, </a:t>
            </a:r>
          </a:p>
          <a:p>
            <a:r>
              <a:rPr lang="en-US"/>
              <a:t>Answer evaluation nor comprehensive feedback.</a:t>
            </a:r>
          </a:p>
        </p:txBody>
      </p:sp>
      <p:sp>
        <p:nvSpPr>
          <p:cNvPr id="4" name="Slide Number Placeholder 3"/>
          <p:cNvSpPr>
            <a:spLocks noGrp="1"/>
          </p:cNvSpPr>
          <p:nvPr>
            <p:ph type="sldNum" sz="quarter" idx="5"/>
          </p:nvPr>
        </p:nvSpPr>
        <p:spPr/>
        <p:txBody>
          <a:bodyPr/>
          <a:lstStyle/>
          <a:p>
            <a:fld id="{A89C7E07-3C67-C64C-8DA0-0404F6303970}" type="slidenum">
              <a:rPr lang="en-US" smtClean="0"/>
              <a:t>38</a:t>
            </a:fld>
            <a:endParaRPr lang="en-US"/>
          </a:p>
        </p:txBody>
      </p:sp>
    </p:spTree>
    <p:extLst>
      <p:ext uri="{BB962C8B-B14F-4D97-AF65-F5344CB8AC3E}">
        <p14:creationId xmlns:p14="http://schemas.microsoft.com/office/powerpoint/2010/main" val="14877615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main objective of my research is to provide a platform that enhances advanced comprehension skills, such as sequencing, summarizing, and self-questioning. </a:t>
            </a:r>
          </a:p>
          <a:p>
            <a:r>
              <a:rPr lang="en-US"/>
              <a:t>To achieve this, I have set several key sub-objectives: </a:t>
            </a:r>
          </a:p>
          <a:p>
            <a:r>
              <a:rPr lang="en-US"/>
              <a:t>fine-tuning a large language model to generate dynamic content, </a:t>
            </a:r>
          </a:p>
          <a:p>
            <a:r>
              <a:rPr lang="en-US"/>
              <a:t>refining the model to accurately evaluate answers without human involvement, </a:t>
            </a:r>
          </a:p>
          <a:p>
            <a:r>
              <a:rPr lang="en-US"/>
              <a:t>and developing the most effective prompts to ensure both content generation and answer evaluation</a:t>
            </a:r>
          </a:p>
        </p:txBody>
      </p:sp>
      <p:sp>
        <p:nvSpPr>
          <p:cNvPr id="4" name="Slide Number Placeholder 3"/>
          <p:cNvSpPr>
            <a:spLocks noGrp="1"/>
          </p:cNvSpPr>
          <p:nvPr>
            <p:ph type="sldNum" sz="quarter" idx="5"/>
          </p:nvPr>
        </p:nvSpPr>
        <p:spPr/>
        <p:txBody>
          <a:bodyPr/>
          <a:lstStyle/>
          <a:p>
            <a:fld id="{A89C7E07-3C67-C64C-8DA0-0404F6303970}" type="slidenum">
              <a:rPr lang="en-US" smtClean="0"/>
              <a:t>39</a:t>
            </a:fld>
            <a:endParaRPr lang="en-US"/>
          </a:p>
        </p:txBody>
      </p:sp>
    </p:spTree>
    <p:extLst>
      <p:ext uri="{BB962C8B-B14F-4D97-AF65-F5344CB8AC3E}">
        <p14:creationId xmlns:p14="http://schemas.microsoft.com/office/powerpoint/2010/main" val="3778562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proposed service consist of three modules.</a:t>
            </a:r>
          </a:p>
          <a:p>
            <a:r>
              <a:rPr lang="en-US"/>
              <a:t>Interactive lesson generation</a:t>
            </a:r>
          </a:p>
          <a:p>
            <a:r>
              <a:rPr lang="en-US"/>
              <a:t>Dynamic quiz generation</a:t>
            </a:r>
          </a:p>
          <a:p>
            <a:r>
              <a:rPr lang="en-US"/>
              <a:t>Answer evaluation</a:t>
            </a:r>
          </a:p>
        </p:txBody>
      </p:sp>
      <p:sp>
        <p:nvSpPr>
          <p:cNvPr id="4" name="Slide Number Placeholder 3"/>
          <p:cNvSpPr>
            <a:spLocks noGrp="1"/>
          </p:cNvSpPr>
          <p:nvPr>
            <p:ph type="sldNum" sz="quarter" idx="5"/>
          </p:nvPr>
        </p:nvSpPr>
        <p:spPr/>
        <p:txBody>
          <a:bodyPr/>
          <a:lstStyle/>
          <a:p>
            <a:fld id="{A89C7E07-3C67-C64C-8DA0-0404F6303970}" type="slidenum">
              <a:rPr lang="en-US" smtClean="0"/>
              <a:t>40</a:t>
            </a:fld>
            <a:endParaRPr lang="en-US"/>
          </a:p>
        </p:txBody>
      </p:sp>
    </p:spTree>
    <p:extLst>
      <p:ext uri="{BB962C8B-B14F-4D97-AF65-F5344CB8AC3E}">
        <p14:creationId xmlns:p14="http://schemas.microsoft.com/office/powerpoint/2010/main" val="8394089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list of tools and technologies I intent use.</a:t>
            </a:r>
          </a:p>
          <a:p>
            <a:r>
              <a:rPr lang="en-US"/>
              <a:t>For the frontend, I employ JavaScript and React, while the backend is powered by Python and Django. </a:t>
            </a:r>
          </a:p>
          <a:p>
            <a:r>
              <a:rPr lang="en-US"/>
              <a:t>Data is managed using Postgres SQL, </a:t>
            </a:r>
          </a:p>
          <a:p>
            <a:r>
              <a:rPr lang="en-US"/>
              <a:t>Fine-tuned Llama LLM model combined with prompt engineering  is used for advanced language processing.</a:t>
            </a:r>
          </a:p>
          <a:p>
            <a:r>
              <a:rPr lang="en-US"/>
              <a:t>Fine-tuning process is conducted using Vertex AI</a:t>
            </a:r>
          </a:p>
          <a:p>
            <a:r>
              <a:rPr lang="en-US"/>
              <a:t>Web Hosting is managed on Azure, while models are hosted in Hugging Face</a:t>
            </a:r>
          </a:p>
        </p:txBody>
      </p:sp>
      <p:sp>
        <p:nvSpPr>
          <p:cNvPr id="4" name="Slide Number Placeholder 3"/>
          <p:cNvSpPr>
            <a:spLocks noGrp="1"/>
          </p:cNvSpPr>
          <p:nvPr>
            <p:ph type="sldNum" sz="quarter" idx="5"/>
          </p:nvPr>
        </p:nvSpPr>
        <p:spPr/>
        <p:txBody>
          <a:bodyPr/>
          <a:lstStyle/>
          <a:p>
            <a:fld id="{A89C7E07-3C67-C64C-8DA0-0404F6303970}" type="slidenum">
              <a:rPr lang="en-US" smtClean="0"/>
              <a:t>41</a:t>
            </a:fld>
            <a:endParaRPr lang="en-US"/>
          </a:p>
        </p:txBody>
      </p:sp>
    </p:spTree>
    <p:extLst>
      <p:ext uri="{BB962C8B-B14F-4D97-AF65-F5344CB8AC3E}">
        <p14:creationId xmlns:p14="http://schemas.microsoft.com/office/powerpoint/2010/main" val="1466690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GB" sz="1200" i="0" u="none" strike="noStrike" kern="1200" cap="none" spc="0" normalizeH="0" baseline="0" noProof="0">
                <a:ln>
                  <a:noFill/>
                </a:ln>
                <a:solidFill>
                  <a:schemeClr val="bg1">
                    <a:lumMod val="75000"/>
                    <a:lumOff val="25000"/>
                  </a:schemeClr>
                </a:solidFill>
                <a:effectLst/>
                <a:uLnTx/>
                <a:uFillTx/>
                <a:latin typeface="Cambria"/>
                <a:ea typeface="+mn-ea"/>
                <a:cs typeface="+mn-cs"/>
              </a:rPr>
              <a:t>Using PE, We can Improves Response Quality, Enhances Efficiency, Increases Flexibility, Optimizes Resource Usage</a:t>
            </a:r>
            <a:endParaRPr kumimoji="0" lang="en-US" sz="12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
        <p:nvSpPr>
          <p:cNvPr id="4" name="Slide Number Placeholder 3"/>
          <p:cNvSpPr>
            <a:spLocks noGrp="1"/>
          </p:cNvSpPr>
          <p:nvPr>
            <p:ph type="sldNum" sz="quarter" idx="5"/>
          </p:nvPr>
        </p:nvSpPr>
        <p:spPr/>
        <p:txBody>
          <a:bodyPr/>
          <a:lstStyle/>
          <a:p>
            <a:fld id="{A89C7E07-3C67-C64C-8DA0-0404F6303970}" type="slidenum">
              <a:rPr lang="en-US" smtClean="0"/>
              <a:t>42</a:t>
            </a:fld>
            <a:endParaRPr lang="en-US"/>
          </a:p>
        </p:txBody>
      </p:sp>
    </p:spTree>
    <p:extLst>
      <p:ext uri="{BB962C8B-B14F-4D97-AF65-F5344CB8AC3E}">
        <p14:creationId xmlns:p14="http://schemas.microsoft.com/office/powerpoint/2010/main" val="462526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9E0E1-0A63-9FD0-ED31-FE12E93100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CEA222-6F1A-DA94-F4BA-A0BDC0B6D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CA3B20-C529-8505-D3A9-4E994794750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2BB80A9-8CA9-EE0F-AB7F-5614AFAE901D}"/>
              </a:ext>
            </a:extLst>
          </p:cNvPr>
          <p:cNvSpPr>
            <a:spLocks noGrp="1"/>
          </p:cNvSpPr>
          <p:nvPr>
            <p:ph type="sldNum" sz="quarter" idx="5"/>
          </p:nvPr>
        </p:nvSpPr>
        <p:spPr/>
        <p:txBody>
          <a:bodyPr/>
          <a:lstStyle/>
          <a:p>
            <a:fld id="{A89C7E07-3C67-C64C-8DA0-0404F6303970}" type="slidenum">
              <a:rPr lang="en-US" smtClean="0"/>
              <a:t>43</a:t>
            </a:fld>
            <a:endParaRPr lang="en-US"/>
          </a:p>
        </p:txBody>
      </p:sp>
    </p:spTree>
    <p:extLst>
      <p:ext uri="{BB962C8B-B14F-4D97-AF65-F5344CB8AC3E}">
        <p14:creationId xmlns:p14="http://schemas.microsoft.com/office/powerpoint/2010/main" val="1256091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CA6DE-A0C4-E21A-1669-F94FED1840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E5ADA-45BF-CE29-F5CB-62A6D3C6F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CDCA44-34FC-B8DD-6063-1FEA77340A8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908034E-EAB8-B4D3-D48B-F6FA0EC8FBB3}"/>
              </a:ext>
            </a:extLst>
          </p:cNvPr>
          <p:cNvSpPr>
            <a:spLocks noGrp="1"/>
          </p:cNvSpPr>
          <p:nvPr>
            <p:ph type="sldNum" sz="quarter" idx="5"/>
          </p:nvPr>
        </p:nvSpPr>
        <p:spPr/>
        <p:txBody>
          <a:bodyPr/>
          <a:lstStyle/>
          <a:p>
            <a:fld id="{A89C7E07-3C67-C64C-8DA0-0404F6303970}" type="slidenum">
              <a:rPr lang="en-US" smtClean="0"/>
              <a:t>44</a:t>
            </a:fld>
            <a:endParaRPr lang="en-US"/>
          </a:p>
        </p:txBody>
      </p:sp>
    </p:spTree>
    <p:extLst>
      <p:ext uri="{BB962C8B-B14F-4D97-AF65-F5344CB8AC3E}">
        <p14:creationId xmlns:p14="http://schemas.microsoft.com/office/powerpoint/2010/main" val="14739023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18E23-5520-C968-B564-BA4FC111D3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D7F40E-1902-1EDF-06B8-B8BBB747E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A6C63A-7591-96CD-45A7-790560C184D0}"/>
              </a:ext>
            </a:extLst>
          </p:cNvPr>
          <p:cNvSpPr>
            <a:spLocks noGrp="1"/>
          </p:cNvSpPr>
          <p:nvPr>
            <p:ph type="body" idx="1"/>
          </p:nvPr>
        </p:nvSpPr>
        <p:spPr/>
        <p:txBody>
          <a:bodyPr/>
          <a:lstStyle/>
          <a:p>
            <a:r>
              <a:rPr lang="en-GB"/>
              <a:t>Corrective RAG (CRAG) is an enhanced version of traditional RAG that incorporates self-reflection and self-grading mechanisms. It aims to improve the robustness of generation by addressing potential inaccuracies in document retrieval. CRAG includes several key components: a retriever to fetch relevant documents, a retrieval evaluator to assess document relevance, and a corrective processing step to validate and refine retrieved content before generation.</a:t>
            </a:r>
            <a:endParaRPr lang="en-US"/>
          </a:p>
        </p:txBody>
      </p:sp>
      <p:sp>
        <p:nvSpPr>
          <p:cNvPr id="4" name="Slide Number Placeholder 3">
            <a:extLst>
              <a:ext uri="{FF2B5EF4-FFF2-40B4-BE49-F238E27FC236}">
                <a16:creationId xmlns:a16="http://schemas.microsoft.com/office/drawing/2014/main" id="{87E37775-B300-93E3-9416-8E967128F67C}"/>
              </a:ext>
            </a:extLst>
          </p:cNvPr>
          <p:cNvSpPr>
            <a:spLocks noGrp="1"/>
          </p:cNvSpPr>
          <p:nvPr>
            <p:ph type="sldNum" sz="quarter" idx="5"/>
          </p:nvPr>
        </p:nvSpPr>
        <p:spPr/>
        <p:txBody>
          <a:bodyPr/>
          <a:lstStyle/>
          <a:p>
            <a:fld id="{A89C7E07-3C67-C64C-8DA0-0404F6303970}" type="slidenum">
              <a:rPr lang="en-US" smtClean="0"/>
              <a:t>45</a:t>
            </a:fld>
            <a:endParaRPr lang="en-US"/>
          </a:p>
        </p:txBody>
      </p:sp>
    </p:spTree>
    <p:extLst>
      <p:ext uri="{BB962C8B-B14F-4D97-AF65-F5344CB8AC3E}">
        <p14:creationId xmlns:p14="http://schemas.microsoft.com/office/powerpoint/2010/main" val="1333477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Proficiency in English is essential for higher education and professional success. </a:t>
            </a:r>
          </a:p>
          <a:p>
            <a:r>
              <a:rPr lang="en-US"/>
              <a:t>Strong reading and comprehension skills are the foundation for academic achievement and critical thinking. </a:t>
            </a:r>
          </a:p>
          <a:p>
            <a:r>
              <a:rPr lang="en-US"/>
              <a:t>However, current educational tools often fall short in meeting the needs of English learners, particularly in comprehension. </a:t>
            </a:r>
          </a:p>
          <a:p>
            <a:r>
              <a:rPr lang="en-US"/>
              <a:t>They lack dynamic content tailored to individual skill levels and interests, fail to provide personalized feedback, and do not offer tools capable of evaluating essay-type questions without human intervention. </a:t>
            </a:r>
          </a:p>
          <a:p>
            <a:r>
              <a:rPr lang="en-US"/>
              <a:t>Addressing these challenges is crucial for empowering learners and enhancing their English proficiency.</a:t>
            </a:r>
          </a:p>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a:p>
        </p:txBody>
      </p:sp>
    </p:spTree>
    <p:extLst>
      <p:ext uri="{BB962C8B-B14F-4D97-AF65-F5344CB8AC3E}">
        <p14:creationId xmlns:p14="http://schemas.microsoft.com/office/powerpoint/2010/main" val="3908276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BDAC3-B975-2A79-2DA2-677FEB487C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934B70-4E8A-1AFD-4106-AAE2B8E7EE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0B7EC-D972-7C99-91BE-82BABBF81973}"/>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E43DAB54-FE39-6781-88A7-9F79891B811D}"/>
              </a:ext>
            </a:extLst>
          </p:cNvPr>
          <p:cNvSpPr>
            <a:spLocks noGrp="1"/>
          </p:cNvSpPr>
          <p:nvPr>
            <p:ph type="sldNum" sz="quarter" idx="5"/>
          </p:nvPr>
        </p:nvSpPr>
        <p:spPr/>
        <p:txBody>
          <a:bodyPr/>
          <a:lstStyle/>
          <a:p>
            <a:fld id="{A89C7E07-3C67-C64C-8DA0-0404F6303970}" type="slidenum">
              <a:rPr lang="en-US" smtClean="0"/>
              <a:t>46</a:t>
            </a:fld>
            <a:endParaRPr lang="en-US"/>
          </a:p>
        </p:txBody>
      </p:sp>
    </p:spTree>
    <p:extLst>
      <p:ext uri="{BB962C8B-B14F-4D97-AF65-F5344CB8AC3E}">
        <p14:creationId xmlns:p14="http://schemas.microsoft.com/office/powerpoint/2010/main" val="133127895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59CB4-25FC-9E93-C764-1ED9B2B59A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48754E-7B55-B313-7583-8DE1F86D9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3A9F05-2011-9035-D0B4-38A55CFF934E}"/>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A993F1B1-DC2A-5F20-1595-0AEC9E4D4ADE}"/>
              </a:ext>
            </a:extLst>
          </p:cNvPr>
          <p:cNvSpPr>
            <a:spLocks noGrp="1"/>
          </p:cNvSpPr>
          <p:nvPr>
            <p:ph type="sldNum" sz="quarter" idx="5"/>
          </p:nvPr>
        </p:nvSpPr>
        <p:spPr/>
        <p:txBody>
          <a:bodyPr/>
          <a:lstStyle/>
          <a:p>
            <a:fld id="{A89C7E07-3C67-C64C-8DA0-0404F6303970}" type="slidenum">
              <a:rPr lang="en-US" smtClean="0"/>
              <a:t>47</a:t>
            </a:fld>
            <a:endParaRPr lang="en-US"/>
          </a:p>
        </p:txBody>
      </p:sp>
    </p:spTree>
    <p:extLst>
      <p:ext uri="{BB962C8B-B14F-4D97-AF65-F5344CB8AC3E}">
        <p14:creationId xmlns:p14="http://schemas.microsoft.com/office/powerpoint/2010/main" val="14416436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DEF9C-84AF-622D-BA82-028D21F050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54C32A-DF80-4DF6-E784-7B1368E801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F8867B-82F8-90F0-19B3-858D88094953}"/>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76E0DC7D-0B34-1FC5-6371-DC58F19A367F}"/>
              </a:ext>
            </a:extLst>
          </p:cNvPr>
          <p:cNvSpPr>
            <a:spLocks noGrp="1"/>
          </p:cNvSpPr>
          <p:nvPr>
            <p:ph type="sldNum" sz="quarter" idx="5"/>
          </p:nvPr>
        </p:nvSpPr>
        <p:spPr/>
        <p:txBody>
          <a:bodyPr/>
          <a:lstStyle/>
          <a:p>
            <a:fld id="{A89C7E07-3C67-C64C-8DA0-0404F6303970}" type="slidenum">
              <a:rPr lang="en-US" smtClean="0"/>
              <a:t>48</a:t>
            </a:fld>
            <a:endParaRPr lang="en-US"/>
          </a:p>
        </p:txBody>
      </p:sp>
    </p:spTree>
    <p:extLst>
      <p:ext uri="{BB962C8B-B14F-4D97-AF65-F5344CB8AC3E}">
        <p14:creationId xmlns:p14="http://schemas.microsoft.com/office/powerpoint/2010/main" val="24066313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CD68D-EFA9-2495-8ADF-3FB4F8D22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AD7A9B-AD99-B234-BD69-BB71AEAD44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2BD52-0925-5148-1D3B-CA4824ED32FD}"/>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CE5114C0-EBDC-288B-9E4D-BC4156510D3F}"/>
              </a:ext>
            </a:extLst>
          </p:cNvPr>
          <p:cNvSpPr>
            <a:spLocks noGrp="1"/>
          </p:cNvSpPr>
          <p:nvPr>
            <p:ph type="sldNum" sz="quarter" idx="5"/>
          </p:nvPr>
        </p:nvSpPr>
        <p:spPr/>
        <p:txBody>
          <a:bodyPr/>
          <a:lstStyle/>
          <a:p>
            <a:fld id="{A89C7E07-3C67-C64C-8DA0-0404F6303970}" type="slidenum">
              <a:rPr lang="en-US" smtClean="0"/>
              <a:t>49</a:t>
            </a:fld>
            <a:endParaRPr lang="en-US"/>
          </a:p>
        </p:txBody>
      </p:sp>
    </p:spTree>
    <p:extLst>
      <p:ext uri="{BB962C8B-B14F-4D97-AF65-F5344CB8AC3E}">
        <p14:creationId xmlns:p14="http://schemas.microsoft.com/office/powerpoint/2010/main" val="21519702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32974-B4A7-F5DB-06BE-9D7EB37162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CDC33-3708-334B-2C88-A34A4ED83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390A40-99FD-BC88-A27A-6E1962533EDE}"/>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0A995402-D601-7231-FD87-C0F482B6F0C9}"/>
              </a:ext>
            </a:extLst>
          </p:cNvPr>
          <p:cNvSpPr>
            <a:spLocks noGrp="1"/>
          </p:cNvSpPr>
          <p:nvPr>
            <p:ph type="sldNum" sz="quarter" idx="5"/>
          </p:nvPr>
        </p:nvSpPr>
        <p:spPr/>
        <p:txBody>
          <a:bodyPr/>
          <a:lstStyle/>
          <a:p>
            <a:fld id="{A89C7E07-3C67-C64C-8DA0-0404F6303970}" type="slidenum">
              <a:rPr lang="en-US" smtClean="0"/>
              <a:t>52</a:t>
            </a:fld>
            <a:endParaRPr lang="en-US"/>
          </a:p>
        </p:txBody>
      </p:sp>
    </p:spTree>
    <p:extLst>
      <p:ext uri="{BB962C8B-B14F-4D97-AF65-F5344CB8AC3E}">
        <p14:creationId xmlns:p14="http://schemas.microsoft.com/office/powerpoint/2010/main" val="42132397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98304-6025-1EC1-18FC-0339254EA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297833-43CF-C3C7-6228-0865F64E19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BE48CD-4545-D079-61A7-2AE5E1A1A5B2}"/>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867FCA25-7A6C-BC0B-46E9-CE7C2CFB6701}"/>
              </a:ext>
            </a:extLst>
          </p:cNvPr>
          <p:cNvSpPr>
            <a:spLocks noGrp="1"/>
          </p:cNvSpPr>
          <p:nvPr>
            <p:ph type="sldNum" sz="quarter" idx="5"/>
          </p:nvPr>
        </p:nvSpPr>
        <p:spPr/>
        <p:txBody>
          <a:bodyPr/>
          <a:lstStyle/>
          <a:p>
            <a:fld id="{A89C7E07-3C67-C64C-8DA0-0404F6303970}" type="slidenum">
              <a:rPr lang="en-US" smtClean="0"/>
              <a:t>53</a:t>
            </a:fld>
            <a:endParaRPr lang="en-US"/>
          </a:p>
        </p:txBody>
      </p:sp>
    </p:spTree>
    <p:extLst>
      <p:ext uri="{BB962C8B-B14F-4D97-AF65-F5344CB8AC3E}">
        <p14:creationId xmlns:p14="http://schemas.microsoft.com/office/powerpoint/2010/main" val="155800574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F5D0E-EB37-DE08-E4CB-C6E9652860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4513F5-EE6B-BD1D-4830-C8386BA146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F88C60-05D9-485E-F914-533A517E6C5B}"/>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34BAE196-3316-C0DE-B507-1F15C7BE2BE2}"/>
              </a:ext>
            </a:extLst>
          </p:cNvPr>
          <p:cNvSpPr>
            <a:spLocks noGrp="1"/>
          </p:cNvSpPr>
          <p:nvPr>
            <p:ph type="sldNum" sz="quarter" idx="5"/>
          </p:nvPr>
        </p:nvSpPr>
        <p:spPr/>
        <p:txBody>
          <a:bodyPr/>
          <a:lstStyle/>
          <a:p>
            <a:fld id="{A89C7E07-3C67-C64C-8DA0-0404F6303970}" type="slidenum">
              <a:rPr lang="en-US" smtClean="0"/>
              <a:t>54</a:t>
            </a:fld>
            <a:endParaRPr lang="en-US"/>
          </a:p>
        </p:txBody>
      </p:sp>
    </p:spTree>
    <p:extLst>
      <p:ext uri="{BB962C8B-B14F-4D97-AF65-F5344CB8AC3E}">
        <p14:creationId xmlns:p14="http://schemas.microsoft.com/office/powerpoint/2010/main" val="30646600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DD825-2655-A0A7-3D93-B7073ADA0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C8D07B-3F45-F48B-3AA2-CF8C02194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CF79E5-04BE-6768-D7EE-6A46AAD96C85}"/>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EDF5EAE0-4969-5180-790F-378F2DC6D049}"/>
              </a:ext>
            </a:extLst>
          </p:cNvPr>
          <p:cNvSpPr>
            <a:spLocks noGrp="1"/>
          </p:cNvSpPr>
          <p:nvPr>
            <p:ph type="sldNum" sz="quarter" idx="5"/>
          </p:nvPr>
        </p:nvSpPr>
        <p:spPr/>
        <p:txBody>
          <a:bodyPr/>
          <a:lstStyle/>
          <a:p>
            <a:fld id="{A89C7E07-3C67-C64C-8DA0-0404F6303970}" type="slidenum">
              <a:rPr lang="en-US" smtClean="0"/>
              <a:t>55</a:t>
            </a:fld>
            <a:endParaRPr lang="en-US"/>
          </a:p>
        </p:txBody>
      </p:sp>
    </p:spTree>
    <p:extLst>
      <p:ext uri="{BB962C8B-B14F-4D97-AF65-F5344CB8AC3E}">
        <p14:creationId xmlns:p14="http://schemas.microsoft.com/office/powerpoint/2010/main" val="16981679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70617-E6AB-1026-9028-82774B9D76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CF3F93-7AC8-7D05-32A5-5CE0528931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B66933-F2C5-6287-948D-9D80D7484684}"/>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2AF7A85D-DF56-D78C-6F0D-CBB74A54F793}"/>
              </a:ext>
            </a:extLst>
          </p:cNvPr>
          <p:cNvSpPr>
            <a:spLocks noGrp="1"/>
          </p:cNvSpPr>
          <p:nvPr>
            <p:ph type="sldNum" sz="quarter" idx="5"/>
          </p:nvPr>
        </p:nvSpPr>
        <p:spPr/>
        <p:txBody>
          <a:bodyPr/>
          <a:lstStyle/>
          <a:p>
            <a:fld id="{A89C7E07-3C67-C64C-8DA0-0404F6303970}" type="slidenum">
              <a:rPr lang="en-US" smtClean="0"/>
              <a:t>56</a:t>
            </a:fld>
            <a:endParaRPr lang="en-US"/>
          </a:p>
        </p:txBody>
      </p:sp>
    </p:spTree>
    <p:extLst>
      <p:ext uri="{BB962C8B-B14F-4D97-AF65-F5344CB8AC3E}">
        <p14:creationId xmlns:p14="http://schemas.microsoft.com/office/powerpoint/2010/main" val="339509537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23F07-62BD-12DB-99B6-E36F963EA3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33CAB5-D6BA-FDF8-58D9-AB8F1718DB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39B39-BC4E-F338-1A2B-BD31BF3DE961}"/>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0975BB02-2E3B-CB94-C3A1-0C56356281C4}"/>
              </a:ext>
            </a:extLst>
          </p:cNvPr>
          <p:cNvSpPr>
            <a:spLocks noGrp="1"/>
          </p:cNvSpPr>
          <p:nvPr>
            <p:ph type="sldNum" sz="quarter" idx="5"/>
          </p:nvPr>
        </p:nvSpPr>
        <p:spPr/>
        <p:txBody>
          <a:bodyPr/>
          <a:lstStyle/>
          <a:p>
            <a:fld id="{A89C7E07-3C67-C64C-8DA0-0404F6303970}" type="slidenum">
              <a:rPr lang="en-US" smtClean="0"/>
              <a:t>59</a:t>
            </a:fld>
            <a:endParaRPr lang="en-US"/>
          </a:p>
        </p:txBody>
      </p:sp>
    </p:spTree>
    <p:extLst>
      <p:ext uri="{BB962C8B-B14F-4D97-AF65-F5344CB8AC3E}">
        <p14:creationId xmlns:p14="http://schemas.microsoft.com/office/powerpoint/2010/main" val="3091826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a:p>
        </p:txBody>
      </p:sp>
    </p:spTree>
    <p:extLst>
      <p:ext uri="{BB962C8B-B14F-4D97-AF65-F5344CB8AC3E}">
        <p14:creationId xmlns:p14="http://schemas.microsoft.com/office/powerpoint/2010/main" val="19399757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06BFB-7411-A67C-2272-6DACAE7C5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713586-AEE3-B443-63AA-EFFDDCF176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D39F5-4DFD-98AF-5782-85A71F9CB9E2}"/>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D0AE81B9-F895-BAF0-9403-2CD2E359B632}"/>
              </a:ext>
            </a:extLst>
          </p:cNvPr>
          <p:cNvSpPr>
            <a:spLocks noGrp="1"/>
          </p:cNvSpPr>
          <p:nvPr>
            <p:ph type="sldNum" sz="quarter" idx="5"/>
          </p:nvPr>
        </p:nvSpPr>
        <p:spPr/>
        <p:txBody>
          <a:bodyPr/>
          <a:lstStyle/>
          <a:p>
            <a:fld id="{A89C7E07-3C67-C64C-8DA0-0404F6303970}" type="slidenum">
              <a:rPr lang="en-US" smtClean="0"/>
              <a:t>60</a:t>
            </a:fld>
            <a:endParaRPr lang="en-US"/>
          </a:p>
        </p:txBody>
      </p:sp>
    </p:spTree>
    <p:extLst>
      <p:ext uri="{BB962C8B-B14F-4D97-AF65-F5344CB8AC3E}">
        <p14:creationId xmlns:p14="http://schemas.microsoft.com/office/powerpoint/2010/main" val="14338881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93F94-C07F-ACB9-A463-3CF97F28E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41BEC5-185B-99C8-E46B-40E550A6FD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FEFC77-9AAC-BE51-CB35-CC85BF501202}"/>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E0CB53C5-7ADB-86D6-9990-2B632A8074F0}"/>
              </a:ext>
            </a:extLst>
          </p:cNvPr>
          <p:cNvSpPr>
            <a:spLocks noGrp="1"/>
          </p:cNvSpPr>
          <p:nvPr>
            <p:ph type="sldNum" sz="quarter" idx="5"/>
          </p:nvPr>
        </p:nvSpPr>
        <p:spPr/>
        <p:txBody>
          <a:bodyPr/>
          <a:lstStyle/>
          <a:p>
            <a:fld id="{A89C7E07-3C67-C64C-8DA0-0404F6303970}" type="slidenum">
              <a:rPr lang="en-US" smtClean="0"/>
              <a:t>61</a:t>
            </a:fld>
            <a:endParaRPr lang="en-US"/>
          </a:p>
        </p:txBody>
      </p:sp>
    </p:spTree>
    <p:extLst>
      <p:ext uri="{BB962C8B-B14F-4D97-AF65-F5344CB8AC3E}">
        <p14:creationId xmlns:p14="http://schemas.microsoft.com/office/powerpoint/2010/main" val="118319925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492EE-69FA-16D3-3A93-730A500804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7BCA64-F0F5-FC00-33CE-EECE004820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CAA081-8674-910C-7FBF-22987D7F20B2}"/>
              </a:ext>
            </a:extLst>
          </p:cNvPr>
          <p:cNvSpPr>
            <a:spLocks noGrp="1"/>
          </p:cNvSpPr>
          <p:nvPr>
            <p:ph type="body" idx="1"/>
          </p:nvPr>
        </p:nvSpPr>
        <p:spPr/>
        <p:txBody>
          <a:bodyPr/>
          <a:lstStyle/>
          <a:p>
            <a:r>
              <a:rPr lang="en-US"/>
              <a:t>This is a list of tools and technologies I intent use.</a:t>
            </a:r>
          </a:p>
          <a:p>
            <a:r>
              <a:rPr lang="en-US"/>
              <a:t>For the frontend, I employ JavaScript and React, while the backend is powered by Python and Django. </a:t>
            </a:r>
          </a:p>
          <a:p>
            <a:r>
              <a:rPr lang="en-US"/>
              <a:t>Data is managed using Postgres SQL, </a:t>
            </a:r>
          </a:p>
          <a:p>
            <a:r>
              <a:rPr lang="en-US"/>
              <a:t>Fine-tuned Llama LLM model combined with prompt engineering  is used for advanced language processing.</a:t>
            </a:r>
          </a:p>
          <a:p>
            <a:r>
              <a:rPr lang="en-US"/>
              <a:t>Fine-tuning process is conducted using Vertex AI</a:t>
            </a:r>
          </a:p>
          <a:p>
            <a:r>
              <a:rPr lang="en-US"/>
              <a:t>Web Hosting is managed on Azure, while models are hosted in Hugging Face</a:t>
            </a:r>
          </a:p>
        </p:txBody>
      </p:sp>
      <p:sp>
        <p:nvSpPr>
          <p:cNvPr id="4" name="Slide Number Placeholder 3">
            <a:extLst>
              <a:ext uri="{FF2B5EF4-FFF2-40B4-BE49-F238E27FC236}">
                <a16:creationId xmlns:a16="http://schemas.microsoft.com/office/drawing/2014/main" id="{6DC41BD0-D317-63FB-F422-3FE5001A0A15}"/>
              </a:ext>
            </a:extLst>
          </p:cNvPr>
          <p:cNvSpPr>
            <a:spLocks noGrp="1"/>
          </p:cNvSpPr>
          <p:nvPr>
            <p:ph type="sldNum" sz="quarter" idx="5"/>
          </p:nvPr>
        </p:nvSpPr>
        <p:spPr/>
        <p:txBody>
          <a:bodyPr/>
          <a:lstStyle/>
          <a:p>
            <a:fld id="{A89C7E07-3C67-C64C-8DA0-0404F6303970}" type="slidenum">
              <a:rPr lang="en-US" smtClean="0"/>
              <a:t>62</a:t>
            </a:fld>
            <a:endParaRPr lang="en-US"/>
          </a:p>
        </p:txBody>
      </p:sp>
    </p:spTree>
    <p:extLst>
      <p:ext uri="{BB962C8B-B14F-4D97-AF65-F5344CB8AC3E}">
        <p14:creationId xmlns:p14="http://schemas.microsoft.com/office/powerpoint/2010/main" val="17398821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79170-5BB0-09E3-A842-4818F12E72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DCFD60-4A1A-7752-3264-B929D3B56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D1F5A3-8BA5-D038-8516-7A0D847CDFD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ED94A4-51C1-6382-74F2-AB65D069F7B7}"/>
              </a:ext>
            </a:extLst>
          </p:cNvPr>
          <p:cNvSpPr>
            <a:spLocks noGrp="1"/>
          </p:cNvSpPr>
          <p:nvPr>
            <p:ph type="sldNum" sz="quarter" idx="5"/>
          </p:nvPr>
        </p:nvSpPr>
        <p:spPr/>
        <p:txBody>
          <a:bodyPr/>
          <a:lstStyle/>
          <a:p>
            <a:fld id="{A89C7E07-3C67-C64C-8DA0-0404F6303970}" type="slidenum">
              <a:rPr lang="en-US" smtClean="0"/>
              <a:t>63</a:t>
            </a:fld>
            <a:endParaRPr lang="en-US"/>
          </a:p>
        </p:txBody>
      </p:sp>
    </p:spTree>
    <p:extLst>
      <p:ext uri="{BB962C8B-B14F-4D97-AF65-F5344CB8AC3E}">
        <p14:creationId xmlns:p14="http://schemas.microsoft.com/office/powerpoint/2010/main" val="31096209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0A3C3-6A21-C852-1E88-D7690E3E26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920BD-D693-4C67-B632-2873C949D3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18F0A-0AF7-0438-ACA6-EC34A38B3778}"/>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A8D10C2F-9419-5CEA-CF2E-A1E8B5B32860}"/>
              </a:ext>
            </a:extLst>
          </p:cNvPr>
          <p:cNvSpPr>
            <a:spLocks noGrp="1"/>
          </p:cNvSpPr>
          <p:nvPr>
            <p:ph type="sldNum" sz="quarter" idx="5"/>
          </p:nvPr>
        </p:nvSpPr>
        <p:spPr/>
        <p:txBody>
          <a:bodyPr/>
          <a:lstStyle/>
          <a:p>
            <a:fld id="{A89C7E07-3C67-C64C-8DA0-0404F6303970}" type="slidenum">
              <a:rPr lang="en-US" smtClean="0"/>
              <a:t>64</a:t>
            </a:fld>
            <a:endParaRPr lang="en-US"/>
          </a:p>
        </p:txBody>
      </p:sp>
    </p:spTree>
    <p:extLst>
      <p:ext uri="{BB962C8B-B14F-4D97-AF65-F5344CB8AC3E}">
        <p14:creationId xmlns:p14="http://schemas.microsoft.com/office/powerpoint/2010/main" val="13344396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list software I intend use to develop our system.</a:t>
            </a:r>
          </a:p>
          <a:p>
            <a:r>
              <a:rPr lang="en-US"/>
              <a:t>On the personal requirements, Expertise in web frameworks, LLM-related tools, database design, and system design and deployment are required.</a:t>
            </a:r>
          </a:p>
        </p:txBody>
      </p:sp>
      <p:sp>
        <p:nvSpPr>
          <p:cNvPr id="4" name="Slide Number Placeholder 3"/>
          <p:cNvSpPr>
            <a:spLocks noGrp="1"/>
          </p:cNvSpPr>
          <p:nvPr>
            <p:ph type="sldNum" sz="quarter" idx="5"/>
          </p:nvPr>
        </p:nvSpPr>
        <p:spPr/>
        <p:txBody>
          <a:bodyPr/>
          <a:lstStyle/>
          <a:p>
            <a:fld id="{A89C7E07-3C67-C64C-8DA0-0404F6303970}" type="slidenum">
              <a:rPr lang="en-US" smtClean="0"/>
              <a:t>65</a:t>
            </a:fld>
            <a:endParaRPr lang="en-US"/>
          </a:p>
        </p:txBody>
      </p:sp>
    </p:spTree>
    <p:extLst>
      <p:ext uri="{BB962C8B-B14F-4D97-AF65-F5344CB8AC3E}">
        <p14:creationId xmlns:p14="http://schemas.microsoft.com/office/powerpoint/2010/main" val="570595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528B5-1B95-4633-4829-06FE3A37C2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B91A36-D6C0-79B2-6F1D-616C592FC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14621A-E972-DAB6-0763-56EEB432935A}"/>
              </a:ext>
            </a:extLst>
          </p:cNvPr>
          <p:cNvSpPr>
            <a:spLocks noGrp="1"/>
          </p:cNvSpPr>
          <p:nvPr>
            <p:ph type="body" idx="1"/>
          </p:nvPr>
        </p:nvSpPr>
        <p:spPr/>
        <p:txBody>
          <a:bodyPr/>
          <a:lstStyle/>
          <a:p>
            <a:r>
              <a:rPr lang="en-US"/>
              <a:t>This is a list software I intend use to develop our system.</a:t>
            </a:r>
          </a:p>
          <a:p>
            <a:r>
              <a:rPr lang="en-US"/>
              <a:t>On the personal requirements, Expertise in web frameworks, LLM-related tools, database design, and system design and deployment are required.</a:t>
            </a:r>
          </a:p>
        </p:txBody>
      </p:sp>
      <p:sp>
        <p:nvSpPr>
          <p:cNvPr id="4" name="Slide Number Placeholder 3">
            <a:extLst>
              <a:ext uri="{FF2B5EF4-FFF2-40B4-BE49-F238E27FC236}">
                <a16:creationId xmlns:a16="http://schemas.microsoft.com/office/drawing/2014/main" id="{979657D0-14DD-3A27-1566-0A0F34BEF2D3}"/>
              </a:ext>
            </a:extLst>
          </p:cNvPr>
          <p:cNvSpPr>
            <a:spLocks noGrp="1"/>
          </p:cNvSpPr>
          <p:nvPr>
            <p:ph type="sldNum" sz="quarter" idx="5"/>
          </p:nvPr>
        </p:nvSpPr>
        <p:spPr/>
        <p:txBody>
          <a:bodyPr/>
          <a:lstStyle/>
          <a:p>
            <a:fld id="{A89C7E07-3C67-C64C-8DA0-0404F6303970}" type="slidenum">
              <a:rPr lang="en-US" smtClean="0"/>
              <a:t>66</a:t>
            </a:fld>
            <a:endParaRPr lang="en-US"/>
          </a:p>
        </p:txBody>
      </p:sp>
    </p:spTree>
    <p:extLst>
      <p:ext uri="{BB962C8B-B14F-4D97-AF65-F5344CB8AC3E}">
        <p14:creationId xmlns:p14="http://schemas.microsoft.com/office/powerpoint/2010/main" val="2718733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would like invite </a:t>
            </a:r>
            <a:r>
              <a:rPr lang="en-US" err="1"/>
              <a:t>Asanka</a:t>
            </a:r>
            <a:r>
              <a:rPr lang="en-US"/>
              <a:t> to present his section.</a:t>
            </a:r>
          </a:p>
        </p:txBody>
      </p:sp>
      <p:sp>
        <p:nvSpPr>
          <p:cNvPr id="4" name="Slide Number Placeholder 3"/>
          <p:cNvSpPr>
            <a:spLocks noGrp="1"/>
          </p:cNvSpPr>
          <p:nvPr>
            <p:ph type="sldNum" sz="quarter" idx="5"/>
          </p:nvPr>
        </p:nvSpPr>
        <p:spPr/>
        <p:txBody>
          <a:bodyPr/>
          <a:lstStyle/>
          <a:p>
            <a:fld id="{A89C7E07-3C67-C64C-8DA0-0404F6303970}" type="slidenum">
              <a:rPr lang="en-US" smtClean="0"/>
              <a:t>67</a:t>
            </a:fld>
            <a:endParaRPr lang="en-US"/>
          </a:p>
        </p:txBody>
      </p:sp>
    </p:spTree>
    <p:extLst>
      <p:ext uri="{BB962C8B-B14F-4D97-AF65-F5344CB8AC3E}">
        <p14:creationId xmlns:p14="http://schemas.microsoft.com/office/powerpoint/2010/main" val="3403479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Identify student current performance  level and develop a personalized </a:t>
            </a:r>
            <a:r>
              <a:rPr lang="en-US" err="1"/>
              <a:t>learing</a:t>
            </a:r>
            <a:r>
              <a:rPr lang="en-US"/>
              <a:t> path base on it . So that after identify current level…  system predict which level is the appropriate quiz for next</a:t>
            </a:r>
          </a:p>
          <a:p>
            <a:r>
              <a:rPr lang="en-US"/>
              <a:t>Based on what the user entered in the quiz ,,,, at that time ML algorithm analyze the data accurately… assess each user s proficiency…. And determine the appropriate level of quiz to  present  to next.</a:t>
            </a:r>
          </a:p>
        </p:txBody>
      </p:sp>
      <p:sp>
        <p:nvSpPr>
          <p:cNvPr id="4" name="Slide Number Placeholder 3"/>
          <p:cNvSpPr>
            <a:spLocks noGrp="1"/>
          </p:cNvSpPr>
          <p:nvPr>
            <p:ph type="sldNum" sz="quarter" idx="5"/>
          </p:nvPr>
        </p:nvSpPr>
        <p:spPr/>
        <p:txBody>
          <a:bodyPr/>
          <a:lstStyle/>
          <a:p>
            <a:fld id="{A89C7E07-3C67-C64C-8DA0-0404F6303970}" type="slidenum">
              <a:rPr lang="en-US" smtClean="0"/>
              <a:t>69</a:t>
            </a:fld>
            <a:endParaRPr lang="en-US"/>
          </a:p>
        </p:txBody>
      </p:sp>
    </p:spTree>
    <p:extLst>
      <p:ext uri="{BB962C8B-B14F-4D97-AF65-F5344CB8AC3E}">
        <p14:creationId xmlns:p14="http://schemas.microsoft.com/office/powerpoint/2010/main" val="32655039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 kind of </a:t>
            </a:r>
            <a:r>
              <a:rPr lang="en-US" err="1"/>
              <a:t>english</a:t>
            </a:r>
            <a:r>
              <a:rPr lang="en-US"/>
              <a:t> reading and comprehension improving </a:t>
            </a:r>
            <a:r>
              <a:rPr lang="en-US" err="1"/>
              <a:t>platfor</a:t>
            </a:r>
            <a:r>
              <a:rPr lang="en-US"/>
              <a:t>............</a:t>
            </a:r>
          </a:p>
          <a:p>
            <a:endParaRPr lang="en-US"/>
          </a:p>
          <a:p>
            <a:endParaRPr lang="en-US"/>
          </a:p>
          <a:p>
            <a:endParaRPr lang="en-US"/>
          </a:p>
          <a:p>
            <a:endParaRPr lang="en-US"/>
          </a:p>
          <a:p>
            <a:r>
              <a:rPr lang="en-US"/>
              <a:t>We have compared  the existing </a:t>
            </a:r>
            <a:r>
              <a:rPr lang="en-US" err="1"/>
              <a:t>platgorm</a:t>
            </a:r>
            <a:r>
              <a:rPr lang="en-US"/>
              <a:t> and.... </a:t>
            </a:r>
            <a:r>
              <a:rPr lang="en-US" err="1"/>
              <a:t>ifentifyy</a:t>
            </a:r>
            <a:r>
              <a:rPr lang="en-US"/>
              <a:t> what feature should be included to our </a:t>
            </a:r>
            <a:r>
              <a:rPr lang="en-US" err="1"/>
              <a:t>ptoposed</a:t>
            </a:r>
            <a:r>
              <a:rPr lang="en-US"/>
              <a:t> one.... included the additional things of our proposed </a:t>
            </a:r>
            <a:r>
              <a:rPr lang="en-US" err="1"/>
              <a:t>applicationWe</a:t>
            </a:r>
            <a:r>
              <a:rPr lang="en-US"/>
              <a:t> have included personalized learning path feature in our proposed </a:t>
            </a:r>
            <a:r>
              <a:rPr lang="en-US" err="1"/>
              <a:t>systemPlan</a:t>
            </a:r>
            <a:r>
              <a:rPr lang="en-US"/>
              <a:t> to measure student performance in several ways</a:t>
            </a:r>
          </a:p>
          <a:p>
            <a:endParaRPr lang="en-US"/>
          </a:p>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70</a:t>
            </a:fld>
            <a:endParaRPr lang="en-US"/>
          </a:p>
        </p:txBody>
      </p:sp>
    </p:spTree>
    <p:extLst>
      <p:ext uri="{BB962C8B-B14F-4D97-AF65-F5344CB8AC3E}">
        <p14:creationId xmlns:p14="http://schemas.microsoft.com/office/powerpoint/2010/main" val="1610130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high level diagram of our proposed system. We intend use microservice architecture to implement our web application. In next sections you will hear more about these individual services.</a:t>
            </a:r>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a:p>
        </p:txBody>
      </p:sp>
    </p:spTree>
    <p:extLst>
      <p:ext uri="{BB962C8B-B14F-4D97-AF65-F5344CB8AC3E}">
        <p14:creationId xmlns:p14="http://schemas.microsoft.com/office/powerpoint/2010/main" val="28886522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There are </a:t>
            </a:r>
            <a:r>
              <a:rPr lang="en-US" err="1"/>
              <a:t>anlyze</a:t>
            </a:r>
            <a:r>
              <a:rPr lang="en-US"/>
              <a:t> the time pet for session  and analyzing the time spent on one question … according to that </a:t>
            </a:r>
            <a:r>
              <a:rPr lang="en-US" err="1"/>
              <a:t>odentifying</a:t>
            </a:r>
            <a:r>
              <a:rPr lang="en-US"/>
              <a:t> student level</a:t>
            </a:r>
          </a:p>
          <a:p>
            <a:r>
              <a:rPr lang="en-US"/>
              <a:t>For that compare with the time spent by him…time it usually takes to complete a question of that level</a:t>
            </a:r>
          </a:p>
          <a:p>
            <a:endParaRPr lang="en-US"/>
          </a:p>
          <a:p>
            <a:r>
              <a:rPr lang="en-US"/>
              <a:t>Comparison of the number of </a:t>
            </a:r>
            <a:r>
              <a:rPr lang="en-US" err="1"/>
              <a:t>qus</a:t>
            </a:r>
            <a:r>
              <a:rPr lang="en-US"/>
              <a:t> student get wrong in that level  session</a:t>
            </a:r>
          </a:p>
          <a:p>
            <a:r>
              <a:rPr lang="en-US"/>
              <a:t>Compare his mistakes wrong patterns</a:t>
            </a:r>
          </a:p>
          <a:p>
            <a:r>
              <a:rPr lang="en-US"/>
              <a:t>The difficulty level of the question can be </a:t>
            </a:r>
            <a:r>
              <a:rPr lang="en-US" err="1"/>
              <a:t>enterd</a:t>
            </a:r>
            <a:r>
              <a:rPr lang="en-US"/>
              <a:t> </a:t>
            </a:r>
            <a:r>
              <a:rPr lang="en-US" err="1"/>
              <a:t>acodrindgto</a:t>
            </a:r>
            <a:r>
              <a:rPr lang="en-US"/>
              <a:t> how the student felt at the end of the question</a:t>
            </a:r>
          </a:p>
          <a:p>
            <a:r>
              <a:rPr lang="en-US"/>
              <a:t> </a:t>
            </a:r>
            <a:r>
              <a:rPr lang="en-US" err="1"/>
              <a:t>anlyze</a:t>
            </a:r>
            <a:r>
              <a:rPr lang="en-US"/>
              <a:t> the behavior in this </a:t>
            </a:r>
            <a:r>
              <a:rPr lang="en-US" err="1"/>
              <a:t>earkier</a:t>
            </a:r>
            <a:r>
              <a:rPr lang="en-US"/>
              <a:t> kevel </a:t>
            </a:r>
          </a:p>
          <a:p>
            <a:r>
              <a:rPr lang="en-US"/>
              <a:t>Use  this kind of parameters buy </a:t>
            </a:r>
            <a:r>
              <a:rPr lang="en-US" err="1"/>
              <a:t>analize</a:t>
            </a:r>
            <a:r>
              <a:rPr lang="en-US"/>
              <a:t> accordingly he ca gather numb er of point </a:t>
            </a:r>
            <a:r>
              <a:rPr lang="en-US" err="1"/>
              <a:t>acrding</a:t>
            </a:r>
            <a:r>
              <a:rPr lang="en-US"/>
              <a:t> to it determine what kind of level would be the</a:t>
            </a:r>
          </a:p>
        </p:txBody>
      </p:sp>
      <p:sp>
        <p:nvSpPr>
          <p:cNvPr id="4" name="Slide Number Placeholder 3"/>
          <p:cNvSpPr>
            <a:spLocks noGrp="1"/>
          </p:cNvSpPr>
          <p:nvPr>
            <p:ph type="sldNum" sz="quarter" idx="5"/>
          </p:nvPr>
        </p:nvSpPr>
        <p:spPr/>
        <p:txBody>
          <a:bodyPr/>
          <a:lstStyle/>
          <a:p>
            <a:fld id="{A89C7E07-3C67-C64C-8DA0-0404F6303970}" type="slidenum">
              <a:rPr lang="en-US" smtClean="0"/>
              <a:t>71</a:t>
            </a:fld>
            <a:endParaRPr lang="en-US"/>
          </a:p>
        </p:txBody>
      </p:sp>
    </p:spTree>
    <p:extLst>
      <p:ext uri="{BB962C8B-B14F-4D97-AF65-F5344CB8AC3E}">
        <p14:creationId xmlns:p14="http://schemas.microsoft.com/office/powerpoint/2010/main" val="18593856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t>
            </a:r>
            <a:r>
              <a:rPr lang="en-US" err="1"/>
              <a:t>anlyze</a:t>
            </a:r>
            <a:r>
              <a:rPr lang="en-US"/>
              <a:t> the time pet for session  and analyzing the time spent on one question … according to that </a:t>
            </a:r>
            <a:r>
              <a:rPr lang="en-US" err="1"/>
              <a:t>odentifying</a:t>
            </a:r>
            <a:r>
              <a:rPr lang="en-US"/>
              <a:t> student level</a:t>
            </a:r>
          </a:p>
          <a:p>
            <a:r>
              <a:rPr lang="en-US"/>
              <a:t>For that compare with the time spent by him…time it usually takes to complete a question of that level</a:t>
            </a:r>
          </a:p>
          <a:p>
            <a:endParaRPr lang="en-US"/>
          </a:p>
          <a:p>
            <a:r>
              <a:rPr lang="en-US"/>
              <a:t>Comparison of the number of </a:t>
            </a:r>
            <a:r>
              <a:rPr lang="en-US" err="1"/>
              <a:t>qus</a:t>
            </a:r>
            <a:r>
              <a:rPr lang="en-US"/>
              <a:t> student get wrong in that level  session</a:t>
            </a:r>
          </a:p>
          <a:p>
            <a:r>
              <a:rPr lang="en-US"/>
              <a:t>Compare his mistakes wrong patterns</a:t>
            </a:r>
          </a:p>
          <a:p>
            <a:r>
              <a:rPr lang="en-US"/>
              <a:t>The difficulty level of the question can be </a:t>
            </a:r>
            <a:r>
              <a:rPr lang="en-US" err="1"/>
              <a:t>enterd</a:t>
            </a:r>
            <a:r>
              <a:rPr lang="en-US"/>
              <a:t> </a:t>
            </a:r>
            <a:r>
              <a:rPr lang="en-US" err="1"/>
              <a:t>acodrindgto</a:t>
            </a:r>
            <a:r>
              <a:rPr lang="en-US"/>
              <a:t> how the student felt at the end of the question</a:t>
            </a:r>
          </a:p>
          <a:p>
            <a:r>
              <a:rPr lang="en-US"/>
              <a:t> </a:t>
            </a:r>
            <a:r>
              <a:rPr lang="en-US" err="1"/>
              <a:t>anlyze</a:t>
            </a:r>
            <a:r>
              <a:rPr lang="en-US"/>
              <a:t> the behavior in this </a:t>
            </a:r>
            <a:r>
              <a:rPr lang="en-US" err="1"/>
              <a:t>earkier</a:t>
            </a:r>
            <a:r>
              <a:rPr lang="en-US"/>
              <a:t> kevel </a:t>
            </a:r>
          </a:p>
          <a:p>
            <a:endParaRPr lang="en-US"/>
          </a:p>
          <a:p>
            <a:endParaRPr lang="en-US"/>
          </a:p>
          <a:p>
            <a:r>
              <a:rPr lang="en-US"/>
              <a:t>We are plane to train data set that include average time taken for each level of questions</a:t>
            </a:r>
          </a:p>
          <a:p>
            <a:endParaRPr lang="en-US"/>
          </a:p>
          <a:p>
            <a:r>
              <a:rPr lang="en-US"/>
              <a:t>After we gather user inputs </a:t>
            </a:r>
            <a:r>
              <a:rPr lang="en-US" err="1"/>
              <a:t>analize</a:t>
            </a:r>
            <a:r>
              <a:rPr lang="en-US"/>
              <a:t> varies type of models .. So that how many </a:t>
            </a:r>
            <a:r>
              <a:rPr lang="en-US" err="1"/>
              <a:t>presentage</a:t>
            </a:r>
            <a:r>
              <a:rPr lang="en-US"/>
              <a:t> effect to the output … from this type of parameter .. According to that finally </a:t>
            </a:r>
            <a:r>
              <a:rPr lang="en-US" err="1"/>
              <a:t>cal</a:t>
            </a:r>
            <a:r>
              <a:rPr lang="en-US"/>
              <a:t> how many point gather from current level.</a:t>
            </a:r>
          </a:p>
          <a:p>
            <a:r>
              <a:rPr lang="en-US"/>
              <a:t>Use  this kind of parameters buy </a:t>
            </a:r>
            <a:r>
              <a:rPr lang="en-US" err="1"/>
              <a:t>analize</a:t>
            </a:r>
            <a:r>
              <a:rPr lang="en-US"/>
              <a:t> accordingly he ca gather numb er of point </a:t>
            </a:r>
            <a:r>
              <a:rPr lang="en-US" err="1"/>
              <a:t>acrding</a:t>
            </a:r>
            <a:r>
              <a:rPr lang="en-US"/>
              <a:t> to it determine what kind of level would be the next</a:t>
            </a:r>
          </a:p>
        </p:txBody>
      </p:sp>
      <p:sp>
        <p:nvSpPr>
          <p:cNvPr id="4" name="Slide Number Placeholder 3"/>
          <p:cNvSpPr>
            <a:spLocks noGrp="1"/>
          </p:cNvSpPr>
          <p:nvPr>
            <p:ph type="sldNum" sz="quarter" idx="5"/>
          </p:nvPr>
        </p:nvSpPr>
        <p:spPr/>
        <p:txBody>
          <a:bodyPr/>
          <a:lstStyle/>
          <a:p>
            <a:fld id="{A89C7E07-3C67-C64C-8DA0-0404F6303970}" type="slidenum">
              <a:rPr lang="en-US" smtClean="0"/>
              <a:t>72</a:t>
            </a:fld>
            <a:endParaRPr lang="en-US"/>
          </a:p>
        </p:txBody>
      </p:sp>
    </p:spTree>
    <p:extLst>
      <p:ext uri="{BB962C8B-B14F-4D97-AF65-F5344CB8AC3E}">
        <p14:creationId xmlns:p14="http://schemas.microsoft.com/office/powerpoint/2010/main" val="20122272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74</a:t>
            </a:fld>
            <a:endParaRPr lang="en-US"/>
          </a:p>
        </p:txBody>
      </p:sp>
    </p:spTree>
    <p:extLst>
      <p:ext uri="{BB962C8B-B14F-4D97-AF65-F5344CB8AC3E}">
        <p14:creationId xmlns:p14="http://schemas.microsoft.com/office/powerpoint/2010/main" val="424433063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212D0-6ECA-68CB-681E-1B4F93029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C626D4-F903-8F0C-CAB0-65C3DD7B57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21DBD9-225B-7524-E369-AF1156B98A0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70668FB-1FB5-0677-894E-7C52F336284D}"/>
              </a:ext>
            </a:extLst>
          </p:cNvPr>
          <p:cNvSpPr>
            <a:spLocks noGrp="1"/>
          </p:cNvSpPr>
          <p:nvPr>
            <p:ph type="sldNum" sz="quarter" idx="5"/>
          </p:nvPr>
        </p:nvSpPr>
        <p:spPr/>
        <p:txBody>
          <a:bodyPr/>
          <a:lstStyle/>
          <a:p>
            <a:fld id="{A89C7E07-3C67-C64C-8DA0-0404F6303970}" type="slidenum">
              <a:rPr lang="en-US" smtClean="0"/>
              <a:t>75</a:t>
            </a:fld>
            <a:endParaRPr lang="en-US"/>
          </a:p>
        </p:txBody>
      </p:sp>
    </p:spTree>
    <p:extLst>
      <p:ext uri="{BB962C8B-B14F-4D97-AF65-F5344CB8AC3E}">
        <p14:creationId xmlns:p14="http://schemas.microsoft.com/office/powerpoint/2010/main" val="41726270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F39EFB-BA1E-C891-34F4-92239EB8FC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89CAFF-2DB3-A727-6A16-9F2368A587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DD8315-072F-0D58-DE74-19039EF01BF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2CFE1A3-FF12-A3C1-6C78-1B1E7C5385DD}"/>
              </a:ext>
            </a:extLst>
          </p:cNvPr>
          <p:cNvSpPr>
            <a:spLocks noGrp="1"/>
          </p:cNvSpPr>
          <p:nvPr>
            <p:ph type="sldNum" sz="quarter" idx="5"/>
          </p:nvPr>
        </p:nvSpPr>
        <p:spPr/>
        <p:txBody>
          <a:bodyPr/>
          <a:lstStyle/>
          <a:p>
            <a:fld id="{A89C7E07-3C67-C64C-8DA0-0404F6303970}" type="slidenum">
              <a:rPr lang="en-US" smtClean="0"/>
              <a:t>76</a:t>
            </a:fld>
            <a:endParaRPr lang="en-US"/>
          </a:p>
        </p:txBody>
      </p:sp>
    </p:spTree>
    <p:extLst>
      <p:ext uri="{BB962C8B-B14F-4D97-AF65-F5344CB8AC3E}">
        <p14:creationId xmlns:p14="http://schemas.microsoft.com/office/powerpoint/2010/main" val="34875561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8B07B-D425-937E-69D2-9C443E187D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3C069-D4F3-B342-B087-2A71C9612A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D48684-DAFB-DE23-1627-84E9411C6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Slide eke </a:t>
            </a:r>
            <a:r>
              <a:rPr kumimoji="0" lang="en-US" sz="1200" b="0" i="0" u="none" strike="noStrike" kern="1200" cap="none" spc="0" normalizeH="0" baseline="0" noProof="0" err="1">
                <a:solidFill>
                  <a:sysClr val="windowText" lastClr="000000"/>
                </a:solidFill>
                <a:effectLst/>
                <a:uLnTx/>
                <a:uFillTx/>
                <a:latin typeface="Cambria"/>
                <a:ea typeface="+mn-ea"/>
                <a:cs typeface="+mn-cs"/>
              </a:rPr>
              <a:t>ewa</a:t>
            </a:r>
            <a:r>
              <a:rPr kumimoji="0" lang="en-US" sz="1200" b="0" i="0" u="none" strike="noStrike" kern="1200" cap="none" spc="0" normalizeH="0" baseline="0" noProof="0">
                <a:solidFill>
                  <a:sysClr val="windowText" lastClr="000000"/>
                </a:solidFill>
                <a:effectLst/>
                <a:uLnTx/>
                <a:uFillTx/>
                <a:latin typeface="Cambria"/>
                <a:ea typeface="+mn-ea"/>
                <a:cs typeface="+mn-cs"/>
              </a:rPr>
              <a:t> </a:t>
            </a:r>
            <a:r>
              <a:rPr kumimoji="0" lang="en-US" sz="1200" b="0" i="0" u="none" strike="noStrike" kern="1200" cap="none" spc="0" normalizeH="0" baseline="0" noProof="0" err="1">
                <a:solidFill>
                  <a:sysClr val="windowText" lastClr="000000"/>
                </a:solidFill>
                <a:effectLst/>
                <a:uLnTx/>
                <a:uFillTx/>
                <a:latin typeface="Cambria"/>
                <a:ea typeface="+mn-ea"/>
                <a:cs typeface="+mn-cs"/>
              </a:rPr>
              <a:t>epaa</a:t>
            </a:r>
            <a:r>
              <a:rPr kumimoji="0" lang="en-US" sz="1200" b="0" i="0" u="none" strike="noStrike" kern="1200" cap="none" spc="0" normalizeH="0" baseline="0" noProof="0">
                <a:solidFill>
                  <a:sysClr val="windowText" lastClr="000000"/>
                </a:solidFill>
                <a:effectLst/>
                <a:uLnTx/>
                <a:uFillTx/>
                <a:latin typeface="Cambr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Slide topic:::::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--implements a phoneme classification system using a Recurrent Neural Network (RNN) with Long Short-Term Memory (LSTM) layers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--It leverages the preprocessed MFCC features from the earlier stages and trains a model to predict phonemes based on these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That RNN with LSTMs::::: LSTMs handle sequential data like MFCC features </a:t>
            </a:r>
            <a:r>
              <a:rPr kumimoji="0" lang="en-US" sz="1200" b="0" i="0" u="none" strike="noStrike" kern="1200" cap="none" spc="0" normalizeH="0" baseline="0" noProof="0" err="1">
                <a:solidFill>
                  <a:sysClr val="windowText" lastClr="000000"/>
                </a:solidFill>
                <a:effectLst/>
                <a:uLnTx/>
                <a:uFillTx/>
                <a:latin typeface="Cambria"/>
                <a:ea typeface="+mn-ea"/>
                <a:cs typeface="+mn-cs"/>
              </a:rPr>
              <a:t>effectively,Maps</a:t>
            </a:r>
            <a:r>
              <a:rPr kumimoji="0" lang="en-US" sz="1200" b="0" i="0" u="none" strike="noStrike" kern="1200" cap="none" spc="0" normalizeH="0" baseline="0" noProof="0">
                <a:solidFill>
                  <a:sysClr val="windowText" lastClr="000000"/>
                </a:solidFill>
                <a:effectLst/>
                <a:uLnTx/>
                <a:uFillTx/>
                <a:latin typeface="Cambria"/>
                <a:ea typeface="+mn-ea"/>
                <a:cs typeface="+mn-cs"/>
              </a:rPr>
              <a:t> MFCC features to phoneme categories.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After Trains the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        Runs training for 20 epochs with a batch size of 32.</a:t>
            </a:r>
          </a:p>
        </p:txBody>
      </p:sp>
      <p:sp>
        <p:nvSpPr>
          <p:cNvPr id="4" name="Slide Number Placeholder 3">
            <a:extLst>
              <a:ext uri="{FF2B5EF4-FFF2-40B4-BE49-F238E27FC236}">
                <a16:creationId xmlns:a16="http://schemas.microsoft.com/office/drawing/2014/main" id="{47C2DA3E-DD9D-14B1-76D9-80AAE58A0EFC}"/>
              </a:ext>
            </a:extLst>
          </p:cNvPr>
          <p:cNvSpPr>
            <a:spLocks noGrp="1"/>
          </p:cNvSpPr>
          <p:nvPr>
            <p:ph type="sldNum" sz="quarter" idx="5"/>
          </p:nvPr>
        </p:nvSpPr>
        <p:spPr/>
        <p:txBody>
          <a:bodyPr/>
          <a:lstStyle/>
          <a:p>
            <a:fld id="{A89C7E07-3C67-C64C-8DA0-0404F6303970}" type="slidenum">
              <a:rPr lang="en-US" smtClean="0"/>
              <a:t>77</a:t>
            </a:fld>
            <a:endParaRPr lang="en-US"/>
          </a:p>
        </p:txBody>
      </p:sp>
    </p:spTree>
    <p:extLst>
      <p:ext uri="{BB962C8B-B14F-4D97-AF65-F5344CB8AC3E}">
        <p14:creationId xmlns:p14="http://schemas.microsoft.com/office/powerpoint/2010/main" val="419872837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E2FAB-AB13-7EA8-2B51-9602415A1A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945EA6-DE14-B357-0669-A67862F56F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C4DAA8-DD9A-98CF-74C6-09506FDD42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 After training we can get accuracy result and lost result</a:t>
            </a:r>
          </a:p>
        </p:txBody>
      </p:sp>
      <p:sp>
        <p:nvSpPr>
          <p:cNvPr id="4" name="Slide Number Placeholder 3">
            <a:extLst>
              <a:ext uri="{FF2B5EF4-FFF2-40B4-BE49-F238E27FC236}">
                <a16:creationId xmlns:a16="http://schemas.microsoft.com/office/drawing/2014/main" id="{2524F946-810F-2246-5650-955DE01C0332}"/>
              </a:ext>
            </a:extLst>
          </p:cNvPr>
          <p:cNvSpPr>
            <a:spLocks noGrp="1"/>
          </p:cNvSpPr>
          <p:nvPr>
            <p:ph type="sldNum" sz="quarter" idx="5"/>
          </p:nvPr>
        </p:nvSpPr>
        <p:spPr/>
        <p:txBody>
          <a:bodyPr/>
          <a:lstStyle/>
          <a:p>
            <a:fld id="{A89C7E07-3C67-C64C-8DA0-0404F6303970}" type="slidenum">
              <a:rPr lang="en-US" smtClean="0"/>
              <a:t>78</a:t>
            </a:fld>
            <a:endParaRPr lang="en-US"/>
          </a:p>
        </p:txBody>
      </p:sp>
    </p:spTree>
    <p:extLst>
      <p:ext uri="{BB962C8B-B14F-4D97-AF65-F5344CB8AC3E}">
        <p14:creationId xmlns:p14="http://schemas.microsoft.com/office/powerpoint/2010/main" val="34378412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9D11F-93D8-3EC8-684C-830D095BC5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5F365C-3BD2-17E9-2816-05B32E6742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40C1A0-7EB3-91C6-64D6-A5B3192FCA48}"/>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This gives the phoneme of certain words… In this case , I think that the size of dataset is not enough.. Some times errors are </a:t>
            </a:r>
            <a:r>
              <a:rPr kumimoji="0" lang="en-US" sz="1200" b="0" i="0" u="none" strike="noStrike" kern="1200" cap="none" spc="0" normalizeH="0" baseline="0" noProof="0" err="1">
                <a:solidFill>
                  <a:sysClr val="windowText" lastClr="000000"/>
                </a:solidFill>
                <a:effectLst/>
                <a:uLnTx/>
                <a:uFillTx/>
                <a:latin typeface="Cambria"/>
                <a:ea typeface="+mn-ea"/>
                <a:cs typeface="+mn-cs"/>
              </a:rPr>
              <a:t>highited</a:t>
            </a:r>
            <a:r>
              <a:rPr kumimoji="0" lang="en-US" sz="1200" b="0" i="0" u="none" strike="noStrike" kern="1200" cap="none" spc="0" normalizeH="0" baseline="0" noProof="0">
                <a:solidFill>
                  <a:sysClr val="windowText" lastClr="000000"/>
                </a:solidFill>
                <a:effectLst/>
                <a:uLnTx/>
                <a:uFillTx/>
                <a:latin typeface="Cambria"/>
                <a:ea typeface="+mn-ea"/>
                <a:cs typeface="+mn-cs"/>
              </a:rPr>
              <a:t> in </a:t>
            </a:r>
            <a:r>
              <a:rPr kumimoji="0" lang="en-US" sz="1200" b="0" i="0" u="none" strike="noStrike" kern="1200" cap="none" spc="0" normalizeH="0" baseline="0" noProof="0" err="1">
                <a:solidFill>
                  <a:sysClr val="windowText" lastClr="000000"/>
                </a:solidFill>
                <a:effectLst/>
                <a:uLnTx/>
                <a:uFillTx/>
                <a:latin typeface="Cambria"/>
                <a:ea typeface="+mn-ea"/>
                <a:cs typeface="+mn-cs"/>
              </a:rPr>
              <a:t>mispronounciations</a:t>
            </a:r>
            <a:r>
              <a:rPr kumimoji="0" lang="en-US" sz="1200" b="0" i="0" u="none" strike="noStrike" kern="1200" cap="none" spc="0" normalizeH="0" baseline="0" noProof="0">
                <a:solidFill>
                  <a:sysClr val="windowText" lastClr="000000"/>
                </a:solidFill>
                <a:effectLst/>
                <a:uLnTx/>
                <a:uFillTx/>
                <a:latin typeface="Cambria"/>
                <a:ea typeface="+mn-ea"/>
                <a:cs typeface="+mn-cs"/>
              </a:rPr>
              <a:t>. It should be correct in the future..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p:txBody>
      </p:sp>
      <p:sp>
        <p:nvSpPr>
          <p:cNvPr id="4" name="Slide Number Placeholder 3">
            <a:extLst>
              <a:ext uri="{FF2B5EF4-FFF2-40B4-BE49-F238E27FC236}">
                <a16:creationId xmlns:a16="http://schemas.microsoft.com/office/drawing/2014/main" id="{6475098A-4D70-EAC8-4C27-0BCE52725FC1}"/>
              </a:ext>
            </a:extLst>
          </p:cNvPr>
          <p:cNvSpPr>
            <a:spLocks noGrp="1"/>
          </p:cNvSpPr>
          <p:nvPr>
            <p:ph type="sldNum" sz="quarter" idx="5"/>
          </p:nvPr>
        </p:nvSpPr>
        <p:spPr/>
        <p:txBody>
          <a:bodyPr/>
          <a:lstStyle/>
          <a:p>
            <a:fld id="{A89C7E07-3C67-C64C-8DA0-0404F6303970}" type="slidenum">
              <a:rPr lang="en-US" smtClean="0"/>
              <a:t>79</a:t>
            </a:fld>
            <a:endParaRPr lang="en-US"/>
          </a:p>
        </p:txBody>
      </p:sp>
    </p:spTree>
    <p:extLst>
      <p:ext uri="{BB962C8B-B14F-4D97-AF65-F5344CB8AC3E}">
        <p14:creationId xmlns:p14="http://schemas.microsoft.com/office/powerpoint/2010/main" val="27258377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E2052-C460-1D82-B949-71D9D9C626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8B6DF5-C59D-38F5-6A2D-1C912CB514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C7AA6F-F9FB-98B3-733E-126BD69328A7}"/>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This gives the phoneme of certain words… In this case , I think that the size of dataset is not enough.. Some times errors are </a:t>
            </a:r>
            <a:r>
              <a:rPr kumimoji="0" lang="en-US" sz="1200" b="0" i="0" u="none" strike="noStrike" kern="1200" cap="none" spc="0" normalizeH="0" baseline="0" noProof="0" err="1">
                <a:solidFill>
                  <a:sysClr val="windowText" lastClr="000000"/>
                </a:solidFill>
                <a:effectLst/>
                <a:uLnTx/>
                <a:uFillTx/>
                <a:latin typeface="Cambria"/>
                <a:ea typeface="+mn-ea"/>
                <a:cs typeface="+mn-cs"/>
              </a:rPr>
              <a:t>highited</a:t>
            </a:r>
            <a:r>
              <a:rPr kumimoji="0" lang="en-US" sz="1200" b="0" i="0" u="none" strike="noStrike" kern="1200" cap="none" spc="0" normalizeH="0" baseline="0" noProof="0">
                <a:solidFill>
                  <a:sysClr val="windowText" lastClr="000000"/>
                </a:solidFill>
                <a:effectLst/>
                <a:uLnTx/>
                <a:uFillTx/>
                <a:latin typeface="Cambria"/>
                <a:ea typeface="+mn-ea"/>
                <a:cs typeface="+mn-cs"/>
              </a:rPr>
              <a:t> in </a:t>
            </a:r>
            <a:r>
              <a:rPr kumimoji="0" lang="en-US" sz="1200" b="0" i="0" u="none" strike="noStrike" kern="1200" cap="none" spc="0" normalizeH="0" baseline="0" noProof="0" err="1">
                <a:solidFill>
                  <a:sysClr val="windowText" lastClr="000000"/>
                </a:solidFill>
                <a:effectLst/>
                <a:uLnTx/>
                <a:uFillTx/>
                <a:latin typeface="Cambria"/>
                <a:ea typeface="+mn-ea"/>
                <a:cs typeface="+mn-cs"/>
              </a:rPr>
              <a:t>mispronounciations</a:t>
            </a:r>
            <a:r>
              <a:rPr kumimoji="0" lang="en-US" sz="1200" b="0" i="0" u="none" strike="noStrike" kern="1200" cap="none" spc="0" normalizeH="0" baseline="0" noProof="0">
                <a:solidFill>
                  <a:sysClr val="windowText" lastClr="000000"/>
                </a:solidFill>
                <a:effectLst/>
                <a:uLnTx/>
                <a:uFillTx/>
                <a:latin typeface="Cambria"/>
                <a:ea typeface="+mn-ea"/>
                <a:cs typeface="+mn-cs"/>
              </a:rPr>
              <a:t>. It should be correct in the future..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p:txBody>
      </p:sp>
      <p:sp>
        <p:nvSpPr>
          <p:cNvPr id="4" name="Slide Number Placeholder 3">
            <a:extLst>
              <a:ext uri="{FF2B5EF4-FFF2-40B4-BE49-F238E27FC236}">
                <a16:creationId xmlns:a16="http://schemas.microsoft.com/office/drawing/2014/main" id="{BF833477-20AE-EFAB-5751-A4EB66EC03D7}"/>
              </a:ext>
            </a:extLst>
          </p:cNvPr>
          <p:cNvSpPr>
            <a:spLocks noGrp="1"/>
          </p:cNvSpPr>
          <p:nvPr>
            <p:ph type="sldNum" sz="quarter" idx="5"/>
          </p:nvPr>
        </p:nvSpPr>
        <p:spPr/>
        <p:txBody>
          <a:bodyPr/>
          <a:lstStyle/>
          <a:p>
            <a:fld id="{A89C7E07-3C67-C64C-8DA0-0404F6303970}" type="slidenum">
              <a:rPr lang="en-US" smtClean="0"/>
              <a:t>80</a:t>
            </a:fld>
            <a:endParaRPr lang="en-US"/>
          </a:p>
        </p:txBody>
      </p:sp>
    </p:spTree>
    <p:extLst>
      <p:ext uri="{BB962C8B-B14F-4D97-AF65-F5344CB8AC3E}">
        <p14:creationId xmlns:p14="http://schemas.microsoft.com/office/powerpoint/2010/main" val="83024022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AA616-4176-D401-4843-FB6DBEE243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E6954D-D28B-38BC-72DD-CC88C535A4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D2051-DF55-1CC1-7C09-B0AE5139CEC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Audio Recordings : We used collection of audio recordings. That consist with Pronunciations of words by native and non-native speakers.</a:t>
            </a:r>
          </a:p>
          <a:p>
            <a:endParaRPr lang="en-US"/>
          </a:p>
          <a:p>
            <a:r>
              <a:rPr kumimoji="0" lang="en-US" sz="1200" b="0" i="0" u="none" strike="noStrike" kern="1200" cap="none" spc="0" normalizeH="0" baseline="0" noProof="0">
                <a:solidFill>
                  <a:sysClr val="windowText" lastClr="000000"/>
                </a:solidFill>
                <a:effectLst/>
                <a:uLnTx/>
                <a:uFillTx/>
                <a:latin typeface="Cambria"/>
                <a:ea typeface="+mn-ea"/>
                <a:cs typeface="+mn-cs"/>
              </a:rPr>
              <a:t>Metadata.csv file : </a:t>
            </a:r>
          </a:p>
          <a:p>
            <a:r>
              <a:rPr kumimoji="0" lang="en-US" sz="1200" b="0" i="0" u="none" strike="noStrike" kern="1200" cap="none" spc="0" normalizeH="0" baseline="0" noProof="0">
                <a:solidFill>
                  <a:sysClr val="windowText" lastClr="000000"/>
                </a:solidFill>
                <a:effectLst/>
                <a:uLnTx/>
                <a:uFillTx/>
                <a:latin typeface="Cambria"/>
                <a:ea typeface="+mn-ea"/>
                <a:cs typeface="+mn-cs"/>
              </a:rPr>
              <a:t>* automate the creation of a metadata file for audio datasets. Metadata is essential for organizing datasets </a:t>
            </a:r>
          </a:p>
          <a:p>
            <a:r>
              <a:rPr kumimoji="0" lang="en-US" sz="1200" b="0" i="0" u="none" strike="noStrike" kern="1200" cap="none" spc="0" normalizeH="0" baseline="0" noProof="0">
                <a:solidFill>
                  <a:sysClr val="windowText" lastClr="000000"/>
                </a:solidFill>
                <a:effectLst/>
                <a:uLnTx/>
                <a:uFillTx/>
                <a:latin typeface="Cambria"/>
                <a:ea typeface="+mn-ea"/>
                <a:cs typeface="+mn-cs"/>
              </a:rPr>
              <a:t>* It includes file names, paths, phonemes, and transcriptions</a:t>
            </a:r>
          </a:p>
          <a:p>
            <a:r>
              <a:rPr kumimoji="0" lang="en-US" sz="1200" b="0" i="0" u="none" strike="noStrike" kern="1200" cap="none" spc="0" normalizeH="0" baseline="0" noProof="0">
                <a:solidFill>
                  <a:sysClr val="windowText" lastClr="000000"/>
                </a:solidFill>
                <a:effectLst/>
                <a:uLnTx/>
                <a:uFillTx/>
                <a:latin typeface="Cambria"/>
                <a:ea typeface="+mn-ea"/>
                <a:cs typeface="+mn-cs"/>
              </a:rPr>
              <a:t>* Links words to their phonetic representations using the phoneme dictionary</a:t>
            </a:r>
          </a:p>
        </p:txBody>
      </p:sp>
      <p:sp>
        <p:nvSpPr>
          <p:cNvPr id="4" name="Slide Number Placeholder 3">
            <a:extLst>
              <a:ext uri="{FF2B5EF4-FFF2-40B4-BE49-F238E27FC236}">
                <a16:creationId xmlns:a16="http://schemas.microsoft.com/office/drawing/2014/main" id="{B2693048-F6CE-5650-2080-58C187635B52}"/>
              </a:ext>
            </a:extLst>
          </p:cNvPr>
          <p:cNvSpPr>
            <a:spLocks noGrp="1"/>
          </p:cNvSpPr>
          <p:nvPr>
            <p:ph type="sldNum" sz="quarter" idx="5"/>
          </p:nvPr>
        </p:nvSpPr>
        <p:spPr/>
        <p:txBody>
          <a:bodyPr/>
          <a:lstStyle/>
          <a:p>
            <a:fld id="{A89C7E07-3C67-C64C-8DA0-0404F6303970}" type="slidenum">
              <a:rPr lang="en-US" smtClean="0"/>
              <a:t>81</a:t>
            </a:fld>
            <a:endParaRPr lang="en-US"/>
          </a:p>
        </p:txBody>
      </p:sp>
    </p:spTree>
    <p:extLst>
      <p:ext uri="{BB962C8B-B14F-4D97-AF65-F5344CB8AC3E}">
        <p14:creationId xmlns:p14="http://schemas.microsoft.com/office/powerpoint/2010/main" val="1443933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Vocabulary is key to learning any language, including English. Traditional methods like memorization can be dull and may not work for everyone. </a:t>
            </a:r>
          </a:p>
          <a:p>
            <a:r>
              <a:rPr lang="en-US"/>
              <a:t>This new system uses AI to create personalized, game-based exercises that match each student's vocabulary level and interests, making learning more fun and effective</a:t>
            </a:r>
          </a:p>
        </p:txBody>
      </p:sp>
      <p:sp>
        <p:nvSpPr>
          <p:cNvPr id="4" name="Slide Number Placeholder 3"/>
          <p:cNvSpPr>
            <a:spLocks noGrp="1"/>
          </p:cNvSpPr>
          <p:nvPr>
            <p:ph type="sldNum" sz="quarter" idx="5"/>
          </p:nvPr>
        </p:nvSpPr>
        <p:spPr/>
        <p:txBody>
          <a:bodyPr/>
          <a:lstStyle/>
          <a:p>
            <a:fld id="{A89C7E07-3C67-C64C-8DA0-0404F6303970}" type="slidenum">
              <a:rPr lang="en-US" smtClean="0"/>
              <a:t>8</a:t>
            </a:fld>
            <a:endParaRPr lang="en-US"/>
          </a:p>
        </p:txBody>
      </p:sp>
    </p:spTree>
    <p:extLst>
      <p:ext uri="{BB962C8B-B14F-4D97-AF65-F5344CB8AC3E}">
        <p14:creationId xmlns:p14="http://schemas.microsoft.com/office/powerpoint/2010/main" val="2863194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9</a:t>
            </a:fld>
            <a:endParaRPr lang="en-US"/>
          </a:p>
        </p:txBody>
      </p:sp>
    </p:spTree>
    <p:extLst>
      <p:ext uri="{BB962C8B-B14F-4D97-AF65-F5344CB8AC3E}">
        <p14:creationId xmlns:p14="http://schemas.microsoft.com/office/powerpoint/2010/main" val="4853346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10</a:t>
            </a:fld>
            <a:endParaRPr lang="en-US"/>
          </a:p>
        </p:txBody>
      </p:sp>
    </p:spTree>
    <p:extLst>
      <p:ext uri="{BB962C8B-B14F-4D97-AF65-F5344CB8AC3E}">
        <p14:creationId xmlns:p14="http://schemas.microsoft.com/office/powerpoint/2010/main" val="9824979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C16C06FC-2A54-4E81-BFD0-12F35D303B81}" type="datetime1">
              <a:rPr lang="en-US" smtClean="0">
                <a:latin typeface="+mn-lt"/>
              </a:rPr>
              <a:t>4/15/2025</a:t>
            </a:fld>
            <a:endParaRPr lang="en-US">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3577F282-C3A1-463C-89AE-E2D4C73B08EC}" type="datetime1">
              <a:rPr lang="en-US" smtClean="0">
                <a:latin typeface="+mn-lt"/>
              </a:rPr>
              <a:t>4/15/2025</a:t>
            </a:fld>
            <a:endParaRPr lang="en-US">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08BACD30-34F4-4AAC-806C-81F8658A68E7}" type="datetime1">
              <a:rPr lang="en-US" smtClean="0">
                <a:latin typeface="+mn-lt"/>
              </a:rPr>
              <a:t>4/15/2025</a:t>
            </a:fld>
            <a:endParaRPr lang="en-US">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fld id="{5FF29187-6228-4CB6-A3BD-33378886A19B}" type="datetime1">
              <a:rPr lang="en-US" smtClean="0">
                <a:latin typeface="+mn-lt"/>
              </a:rPr>
              <a:t>4/15/2025</a:t>
            </a:fld>
            <a:endParaRPr lang="en-US">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p15:clr>
            <a:srgbClr val="FBAE40"/>
          </p15:clr>
        </p15:guide>
        <p15:guide id="4" pos="4560">
          <p15:clr>
            <a:srgbClr val="FBAE40"/>
          </p15:clr>
        </p15:guide>
        <p15:guide id="8" orient="horz" pos="18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fld id="{7EC8DD1F-D0E8-454C-81E3-50457A74E233}" type="datetime1">
              <a:rPr lang="en-US" smtClean="0">
                <a:latin typeface="+mn-lt"/>
              </a:rPr>
              <a:t>4/15/2025</a:t>
            </a:fld>
            <a:endParaRPr lang="en-US">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9DEA5303-47D0-4341-B61B-9E835E8EC351}" type="datetime1">
              <a:rPr lang="en-US" smtClean="0">
                <a:latin typeface="+mn-lt"/>
              </a:rPr>
              <a:t>4/15/2025</a:t>
            </a:fld>
            <a:endParaRPr lang="en-US">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a:t>Click to add content</a:t>
            </a:r>
          </a:p>
          <a:p>
            <a:pPr lvl="1"/>
            <a:r>
              <a:rPr lang="en-US"/>
              <a:t>Second level</a:t>
            </a:r>
          </a:p>
          <a:p>
            <a:pPr lvl="2"/>
            <a:r>
              <a:rPr lang="en-US"/>
              <a:t>Third level</a:t>
            </a:r>
          </a:p>
          <a:p>
            <a:pPr lvl="3"/>
            <a:endParaRPr lang="en-US"/>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BE27FABF-9FF2-48F6-B91C-D73FE7E1B164}" type="datetime1">
              <a:rPr lang="en-US" smtClean="0">
                <a:latin typeface="+mn-lt"/>
              </a:rPr>
              <a:t>4/15/2025</a:t>
            </a:fld>
            <a:endParaRPr lang="en-US">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904C30D7-5EEE-455F-9160-E4DFABD3322F}" type="datetime1">
              <a:rPr lang="en-US" smtClean="0">
                <a:latin typeface="+mn-lt"/>
              </a:rPr>
              <a:t>4/15/2025</a:t>
            </a:fld>
            <a:endParaRPr lang="en-US">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059A1DDC-AC93-4678-A8DF-6A46D294FB97}" type="datetime1">
              <a:rPr lang="en-US" smtClean="0">
                <a:latin typeface="+mn-lt"/>
              </a:rPr>
              <a:t>4/15/2025</a:t>
            </a:fld>
            <a:endParaRPr lang="en-US">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hdr="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diagramQuickStyle" Target="../diagrams/quickStyle1.xml"/><Relationship Id="rId11" Type="http://schemas.openxmlformats.org/officeDocument/2006/relationships/image" Target="../media/image18.png"/><Relationship Id="rId5" Type="http://schemas.openxmlformats.org/officeDocument/2006/relationships/diagramLayout" Target="../diagrams/layout1.xml"/><Relationship Id="rId10" Type="http://schemas.openxmlformats.org/officeDocument/2006/relationships/image" Target="../media/image17.png"/><Relationship Id="rId4" Type="http://schemas.openxmlformats.org/officeDocument/2006/relationships/diagramData" Target="../diagrams/data1.xm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3.bin"/><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50.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1.xml"/><Relationship Id="rId4"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54.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1.xml"/><Relationship Id="rId4" Type="http://schemas.openxmlformats.org/officeDocument/2006/relationships/image" Target="../media/image55.jpeg"/></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7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7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1.xml"/><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8.xml"/><Relationship Id="rId1" Type="http://schemas.openxmlformats.org/officeDocument/2006/relationships/slideLayout" Target="../slideLayouts/slideLayout11.xml"/><Relationship Id="rId4" Type="http://schemas.openxmlformats.org/officeDocument/2006/relationships/image" Target="../media/image59.png"/></Relationships>
</file>

<file path=ppt/slides/_rels/slide8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84C21BB-D504-18BF-D61C-32034F73D926}"/>
              </a:ext>
            </a:extLst>
          </p:cNvPr>
          <p:cNvSpPr txBox="1">
            <a:spLocks/>
          </p:cNvSpPr>
          <p:nvPr/>
        </p:nvSpPr>
        <p:spPr>
          <a:xfrm>
            <a:off x="3524250" y="381000"/>
            <a:ext cx="8662639" cy="30099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0000"/>
              </a:lnSpc>
            </a:pPr>
            <a:r>
              <a:rPr lang="en-US" sz="4200">
                <a:latin typeface="Arial Black (Headings)"/>
                <a:cs typeface="Times New Roman" panose="02020603050405020304" pitchFamily="18" charset="0"/>
              </a:rPr>
              <a:t>AI-enabled Intelligent Assistant to Improve Reading and Comprehension Skills in English Language</a:t>
            </a:r>
          </a:p>
        </p:txBody>
      </p:sp>
      <p:sp>
        <p:nvSpPr>
          <p:cNvPr id="5" name="Subtitle 4">
            <a:extLst>
              <a:ext uri="{FF2B5EF4-FFF2-40B4-BE49-F238E27FC236}">
                <a16:creationId xmlns:a16="http://schemas.microsoft.com/office/drawing/2014/main" id="{9941E60F-1023-D20D-2269-13DF77A766D0}"/>
              </a:ext>
            </a:extLst>
          </p:cNvPr>
          <p:cNvSpPr txBox="1">
            <a:spLocks/>
          </p:cNvSpPr>
          <p:nvPr/>
        </p:nvSpPr>
        <p:spPr>
          <a:xfrm>
            <a:off x="3095625" y="4200525"/>
            <a:ext cx="8534400" cy="523874"/>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latin typeface="Arial" panose="020B0604020202020204" pitchFamily="34" charset="0"/>
                <a:cs typeface="Arial" panose="020B0604020202020204" pitchFamily="34" charset="0"/>
              </a:rPr>
              <a:t>24-25J-027</a:t>
            </a:r>
          </a:p>
        </p:txBody>
      </p:sp>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98409"/>
            <a:ext cx="10972800" cy="924336"/>
          </a:xfrm>
        </p:spPr>
        <p:txBody>
          <a:bodyPr/>
          <a:lstStyle/>
          <a:p>
            <a:r>
              <a:rPr lang="en-US"/>
              <a:t>Research Gap</a:t>
            </a:r>
          </a:p>
        </p:txBody>
      </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D34C1462-7F8A-94E3-7CCF-3019E56D16F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
        <p:nvSpPr>
          <p:cNvPr id="6" name="TextBox 5">
            <a:extLst>
              <a:ext uri="{FF2B5EF4-FFF2-40B4-BE49-F238E27FC236}">
                <a16:creationId xmlns:a16="http://schemas.microsoft.com/office/drawing/2014/main" id="{8BEA2FEE-E3DF-5B38-4962-7ACAE3031D0A}"/>
              </a:ext>
            </a:extLst>
          </p:cNvPr>
          <p:cNvSpPr txBox="1"/>
          <p:nvPr/>
        </p:nvSpPr>
        <p:spPr>
          <a:xfrm>
            <a:off x="3048828" y="3289060"/>
            <a:ext cx="6097656" cy="369332"/>
          </a:xfrm>
          <a:prstGeom prst="rect">
            <a:avLst/>
          </a:prstGeom>
          <a:noFill/>
        </p:spPr>
        <p:txBody>
          <a:bodyPr wrap="square">
            <a:spAutoFit/>
          </a:bodyPr>
          <a:lstStyle/>
          <a:p>
            <a:r>
              <a:rPr lang="en-US"/>
              <a:t>bg-blue-600</a:t>
            </a:r>
          </a:p>
        </p:txBody>
      </p:sp>
      <p:pic>
        <p:nvPicPr>
          <p:cNvPr id="8" name="Picture 7">
            <a:extLst>
              <a:ext uri="{FF2B5EF4-FFF2-40B4-BE49-F238E27FC236}">
                <a16:creationId xmlns:a16="http://schemas.microsoft.com/office/drawing/2014/main" id="{3D479C1A-7D99-EC50-C864-572D8E5286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729" y="1627827"/>
            <a:ext cx="8359271" cy="4359965"/>
          </a:xfrm>
          <a:prstGeom prst="rect">
            <a:avLst/>
          </a:prstGeom>
        </p:spPr>
      </p:pic>
    </p:spTree>
    <p:extLst>
      <p:ext uri="{BB962C8B-B14F-4D97-AF65-F5344CB8AC3E}">
        <p14:creationId xmlns:p14="http://schemas.microsoft.com/office/powerpoint/2010/main" val="5816811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608503" y="-530797"/>
            <a:ext cx="10972800" cy="1574317"/>
          </a:xfrm>
        </p:spPr>
        <p:txBody>
          <a:bodyPr/>
          <a:lstStyle/>
          <a:p>
            <a:r>
              <a:rPr lang="en-US" sz="4400" b="1"/>
              <a:t>Specific and Sub Objectives</a:t>
            </a:r>
            <a:endParaRPr lang="en-US"/>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
        <p:nvSpPr>
          <p:cNvPr id="5" name="Oval 4">
            <a:extLst>
              <a:ext uri="{FF2B5EF4-FFF2-40B4-BE49-F238E27FC236}">
                <a16:creationId xmlns:a16="http://schemas.microsoft.com/office/drawing/2014/main" id="{5134C2C7-F916-9267-9E91-6D88B8092C82}"/>
              </a:ext>
            </a:extLst>
          </p:cNvPr>
          <p:cNvSpPr/>
          <p:nvPr/>
        </p:nvSpPr>
        <p:spPr>
          <a:xfrm>
            <a:off x="203632" y="1212140"/>
            <a:ext cx="3276600" cy="4800600"/>
          </a:xfrm>
          <a:prstGeom prst="ellipse">
            <a:avLst/>
          </a:prstGeom>
        </p:spPr>
        <p:style>
          <a:lnRef idx="2">
            <a:schemeClr val="accent1">
              <a:shade val="15000"/>
            </a:schemeClr>
          </a:lnRef>
          <a:fillRef idx="1001">
            <a:schemeClr val="lt2"/>
          </a:fillRef>
          <a:effectRef idx="0">
            <a:schemeClr val="accent1"/>
          </a:effectRef>
          <a:fontRef idx="minor">
            <a:schemeClr val="lt1"/>
          </a:fontRef>
        </p:style>
        <p:txBody>
          <a:bodyPr rtlCol="0" anchor="ctr"/>
          <a:lstStyle/>
          <a:p>
            <a:pPr marL="0" marR="0" lvl="0" indent="0" algn="just" rtl="0">
              <a:lnSpc>
                <a:spcPct val="14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Specific Objective</a:t>
            </a:r>
          </a:p>
          <a:p>
            <a:pPr marL="0" marR="0" lvl="0" indent="0" algn="just" rtl="0">
              <a:lnSpc>
                <a:spcPct val="140000"/>
              </a:lnSpc>
              <a:spcBef>
                <a:spcPts val="0"/>
              </a:spcBef>
              <a:spcAft>
                <a:spcPts val="0"/>
              </a:spcAft>
              <a:buNone/>
            </a:pPr>
            <a:endParaRPr lang="en-US" b="1">
              <a:solidFill>
                <a:srgbClr val="000000"/>
              </a:solidFill>
              <a:latin typeface="Open Sans"/>
              <a:ea typeface="Open Sans"/>
              <a:cs typeface="Open Sans"/>
              <a:sym typeface="Open Sans"/>
            </a:endParaRPr>
          </a:p>
          <a:p>
            <a:pPr marL="0" marR="0" lvl="0" indent="0" algn="ctr" rtl="0">
              <a:lnSpc>
                <a:spcPct val="140000"/>
              </a:lnSpc>
              <a:spcBef>
                <a:spcPts val="0"/>
              </a:spcBef>
              <a:spcAft>
                <a:spcPts val="0"/>
              </a:spcAft>
              <a:buNone/>
            </a:pPr>
            <a:r>
              <a:rPr lang="en-US" sz="1800" i="0" u="none" strike="noStrike" cap="none">
                <a:solidFill>
                  <a:srgbClr val="000000"/>
                </a:solidFill>
                <a:latin typeface="Open Sans"/>
                <a:ea typeface="Open Sans"/>
                <a:cs typeface="Open Sans"/>
                <a:sym typeface="Open Sans"/>
              </a:rPr>
              <a:t>Provide a platform to improve Vocabulary Skills according to user level and preferences</a:t>
            </a:r>
          </a:p>
        </p:txBody>
      </p:sp>
      <p:graphicFrame>
        <p:nvGraphicFramePr>
          <p:cNvPr id="6" name="Diagram 5">
            <a:extLst>
              <a:ext uri="{FF2B5EF4-FFF2-40B4-BE49-F238E27FC236}">
                <a16:creationId xmlns:a16="http://schemas.microsoft.com/office/drawing/2014/main" id="{A49FA2FD-F2E8-C019-5014-E93455DE0FDE}"/>
              </a:ext>
            </a:extLst>
          </p:cNvPr>
          <p:cNvGraphicFramePr/>
          <p:nvPr>
            <p:extLst>
              <p:ext uri="{D42A27DB-BD31-4B8C-83A1-F6EECF244321}">
                <p14:modId xmlns:p14="http://schemas.microsoft.com/office/powerpoint/2010/main" val="821677204"/>
              </p:ext>
            </p:extLst>
          </p:nvPr>
        </p:nvGraphicFramePr>
        <p:xfrm>
          <a:off x="3009418" y="1043520"/>
          <a:ext cx="7696200" cy="50413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1666B47A-FE51-A709-B403-B57BA64ACF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61818" y="1546758"/>
            <a:ext cx="990294" cy="990294"/>
          </a:xfrm>
          <a:prstGeom prst="rect">
            <a:avLst/>
          </a:prstGeom>
        </p:spPr>
      </p:pic>
      <p:pic>
        <p:nvPicPr>
          <p:cNvPr id="8" name="Picture 7">
            <a:extLst>
              <a:ext uri="{FF2B5EF4-FFF2-40B4-BE49-F238E27FC236}">
                <a16:creationId xmlns:a16="http://schemas.microsoft.com/office/drawing/2014/main" id="{FB37AB16-B224-FC5F-B29C-9AD13E45DB8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95218" y="3146958"/>
            <a:ext cx="759561" cy="759561"/>
          </a:xfrm>
          <a:prstGeom prst="rect">
            <a:avLst/>
          </a:prstGeom>
        </p:spPr>
      </p:pic>
      <p:pic>
        <p:nvPicPr>
          <p:cNvPr id="9" name="Picture 8">
            <a:extLst>
              <a:ext uri="{FF2B5EF4-FFF2-40B4-BE49-F238E27FC236}">
                <a16:creationId xmlns:a16="http://schemas.microsoft.com/office/drawing/2014/main" id="{2578189F-08D6-27DA-9922-79E7AB26BB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80232" y="4716610"/>
            <a:ext cx="671880" cy="671880"/>
          </a:xfrm>
          <a:prstGeom prst="rect">
            <a:avLst/>
          </a:prstGeom>
        </p:spPr>
      </p:pic>
    </p:spTree>
    <p:extLst>
      <p:ext uri="{BB962C8B-B14F-4D97-AF65-F5344CB8AC3E}">
        <p14:creationId xmlns:p14="http://schemas.microsoft.com/office/powerpoint/2010/main" val="6231300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a:xfrm>
            <a:off x="594360" y="-601699"/>
            <a:ext cx="10972800" cy="1570325"/>
          </a:xfrm>
        </p:spPr>
        <p:txBody>
          <a:bodyPr/>
          <a:lstStyle/>
          <a:p>
            <a:r>
              <a:rPr lang="en-US"/>
              <a:t>System Diagram</a:t>
            </a:r>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12"/>
          </p:nvPr>
        </p:nvSpPr>
        <p:spPr/>
        <p:txBody>
          <a:bodyPr/>
          <a:lstStyle/>
          <a:p>
            <a:fld id="{294A09A9-5501-47C1-A89A-A340965A2BE2}" type="slidenum">
              <a:rPr lang="en-US" smtClean="0"/>
              <a:pPr/>
              <a:t>12</a:t>
            </a:fld>
            <a:endParaRPr lang="en-US">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11"/>
          </p:nvPr>
        </p:nvSpPr>
        <p:spPr/>
        <p:txBody>
          <a:bodyPr/>
          <a:lstStyle/>
          <a:p>
            <a:fld id="{08BACD30-34F4-4AAC-806C-81F8658A68E7}" type="datetime1">
              <a:rPr lang="en-US" smtClean="0">
                <a:latin typeface="+mn-lt"/>
              </a:rPr>
              <a:t>4/15/2025</a:t>
            </a:fld>
            <a:endParaRPr lang="en-US">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12</a:t>
            </a:fld>
            <a:endParaRPr lang="en-US" sz="1400" b="1">
              <a:solidFill>
                <a:schemeClr val="bg1"/>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553CCA85-6047-B1F0-724B-EA1B5A9C0C85}"/>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10" name="Freeform 19">
              <a:extLst>
                <a:ext uri="{FF2B5EF4-FFF2-40B4-BE49-F238E27FC236}">
                  <a16:creationId xmlns:a16="http://schemas.microsoft.com/office/drawing/2014/main" id="{97EFB821-35F4-1394-83C6-71A8D33F290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20">
              <a:extLst>
                <a:ext uri="{FF2B5EF4-FFF2-40B4-BE49-F238E27FC236}">
                  <a16:creationId xmlns:a16="http://schemas.microsoft.com/office/drawing/2014/main" id="{0014B015-65EF-AFD8-4A80-89541CB6BE8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21">
              <a:extLst>
                <a:ext uri="{FF2B5EF4-FFF2-40B4-BE49-F238E27FC236}">
                  <a16:creationId xmlns:a16="http://schemas.microsoft.com/office/drawing/2014/main" id="{A71A4DA8-4325-D453-F300-13B364EEBDE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3" name="Rectangle 12">
            <a:extLst>
              <a:ext uri="{FF2B5EF4-FFF2-40B4-BE49-F238E27FC236}">
                <a16:creationId xmlns:a16="http://schemas.microsoft.com/office/drawing/2014/main" id="{E99F1453-FC84-D0B4-908B-4B991C65DA5C}"/>
              </a:ext>
            </a:extLst>
          </p:cNvPr>
          <p:cNvSpPr/>
          <p:nvPr/>
        </p:nvSpPr>
        <p:spPr>
          <a:xfrm>
            <a:off x="2944711" y="644334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pic>
        <p:nvPicPr>
          <p:cNvPr id="16" name="Picture 15">
            <a:extLst>
              <a:ext uri="{FF2B5EF4-FFF2-40B4-BE49-F238E27FC236}">
                <a16:creationId xmlns:a16="http://schemas.microsoft.com/office/drawing/2014/main" id="{7438C0EB-A0BB-43C3-DBB7-8B1FCCA5A5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1925" y="5185207"/>
            <a:ext cx="1564075" cy="609577"/>
          </a:xfrm>
          <a:prstGeom prst="rect">
            <a:avLst/>
          </a:prstGeom>
        </p:spPr>
      </p:pic>
      <p:pic>
        <p:nvPicPr>
          <p:cNvPr id="18" name="Picture 17">
            <a:extLst>
              <a:ext uri="{FF2B5EF4-FFF2-40B4-BE49-F238E27FC236}">
                <a16:creationId xmlns:a16="http://schemas.microsoft.com/office/drawing/2014/main" id="{B710EE53-B8C2-3712-E81F-D21A76DE3B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4872" y="4702646"/>
            <a:ext cx="1564076" cy="415787"/>
          </a:xfrm>
          <a:prstGeom prst="rect">
            <a:avLst/>
          </a:prstGeom>
        </p:spPr>
      </p:pic>
      <p:pic>
        <p:nvPicPr>
          <p:cNvPr id="20" name="Picture 19">
            <a:extLst>
              <a:ext uri="{FF2B5EF4-FFF2-40B4-BE49-F238E27FC236}">
                <a16:creationId xmlns:a16="http://schemas.microsoft.com/office/drawing/2014/main" id="{3CA926AA-6AFB-D43B-032B-509149939F1A}"/>
              </a:ext>
            </a:extLst>
          </p:cNvPr>
          <p:cNvPicPr>
            <a:picLocks noChangeAspect="1"/>
          </p:cNvPicPr>
          <p:nvPr/>
        </p:nvPicPr>
        <p:blipFill>
          <a:blip r:embed="rId6"/>
          <a:stretch>
            <a:fillRect/>
          </a:stretch>
        </p:blipFill>
        <p:spPr>
          <a:xfrm>
            <a:off x="7369189" y="4932630"/>
            <a:ext cx="2181858" cy="1171482"/>
          </a:xfrm>
          <a:prstGeom prst="rect">
            <a:avLst/>
          </a:prstGeom>
        </p:spPr>
      </p:pic>
      <p:sp>
        <p:nvSpPr>
          <p:cNvPr id="21" name="TextBox 20">
            <a:extLst>
              <a:ext uri="{FF2B5EF4-FFF2-40B4-BE49-F238E27FC236}">
                <a16:creationId xmlns:a16="http://schemas.microsoft.com/office/drawing/2014/main" id="{37C4222D-B392-7736-D87C-EC70E1C35EF6}"/>
              </a:ext>
            </a:extLst>
          </p:cNvPr>
          <p:cNvSpPr txBox="1"/>
          <p:nvPr/>
        </p:nvSpPr>
        <p:spPr>
          <a:xfrm>
            <a:off x="7369189" y="5245219"/>
            <a:ext cx="2255709" cy="273152"/>
          </a:xfrm>
          <a:prstGeom prst="rect">
            <a:avLst/>
          </a:prstGeom>
          <a:noFill/>
        </p:spPr>
        <p:txBody>
          <a:bodyPr wrap="square" rtlCol="0">
            <a:spAutoFit/>
          </a:bodyPr>
          <a:lstStyle/>
          <a:p>
            <a:pPr>
              <a:lnSpc>
                <a:spcPts val="1425"/>
              </a:lnSpc>
            </a:pPr>
            <a:r>
              <a:rPr lang="en-US" sz="1400" b="1">
                <a:solidFill>
                  <a:schemeClr val="bg1"/>
                </a:solidFill>
                <a:effectLst/>
                <a:latin typeface="Consolas" panose="020B0609020204030204" pitchFamily="49" charset="0"/>
              </a:rPr>
              <a:t>Word Association game</a:t>
            </a:r>
          </a:p>
        </p:txBody>
      </p:sp>
      <p:sp>
        <p:nvSpPr>
          <p:cNvPr id="22" name="TextBox 21">
            <a:extLst>
              <a:ext uri="{FF2B5EF4-FFF2-40B4-BE49-F238E27FC236}">
                <a16:creationId xmlns:a16="http://schemas.microsoft.com/office/drawing/2014/main" id="{BF2A4578-1553-11E5-A1A6-631DAF99459A}"/>
              </a:ext>
            </a:extLst>
          </p:cNvPr>
          <p:cNvSpPr txBox="1"/>
          <p:nvPr/>
        </p:nvSpPr>
        <p:spPr>
          <a:xfrm>
            <a:off x="7907744" y="5529077"/>
            <a:ext cx="2255709" cy="273152"/>
          </a:xfrm>
          <a:prstGeom prst="rect">
            <a:avLst/>
          </a:prstGeom>
          <a:noFill/>
        </p:spPr>
        <p:txBody>
          <a:bodyPr wrap="square" rtlCol="0">
            <a:spAutoFit/>
          </a:bodyPr>
          <a:lstStyle/>
          <a:p>
            <a:pPr>
              <a:lnSpc>
                <a:spcPts val="1425"/>
              </a:lnSpc>
            </a:pPr>
            <a:r>
              <a:rPr lang="en-US" sz="1400" b="1">
                <a:solidFill>
                  <a:schemeClr val="bg1"/>
                </a:solidFill>
                <a:effectLst/>
                <a:latin typeface="Consolas" panose="020B0609020204030204" pitchFamily="49" charset="0"/>
              </a:rPr>
              <a:t>Taboo Chat</a:t>
            </a:r>
          </a:p>
        </p:txBody>
      </p:sp>
      <p:sp>
        <p:nvSpPr>
          <p:cNvPr id="23" name="TextBox 22">
            <a:extLst>
              <a:ext uri="{FF2B5EF4-FFF2-40B4-BE49-F238E27FC236}">
                <a16:creationId xmlns:a16="http://schemas.microsoft.com/office/drawing/2014/main" id="{C5162C21-81C0-30D0-4D00-893FBECE7407}"/>
              </a:ext>
            </a:extLst>
          </p:cNvPr>
          <p:cNvSpPr txBox="1"/>
          <p:nvPr/>
        </p:nvSpPr>
        <p:spPr>
          <a:xfrm>
            <a:off x="7907744" y="5767876"/>
            <a:ext cx="2255709" cy="273152"/>
          </a:xfrm>
          <a:prstGeom prst="rect">
            <a:avLst/>
          </a:prstGeom>
          <a:noFill/>
        </p:spPr>
        <p:txBody>
          <a:bodyPr wrap="square" rtlCol="0">
            <a:spAutoFit/>
          </a:bodyPr>
          <a:lstStyle/>
          <a:p>
            <a:pPr>
              <a:lnSpc>
                <a:spcPts val="1425"/>
              </a:lnSpc>
            </a:pPr>
            <a:r>
              <a:rPr lang="en-US" sz="1400" b="1">
                <a:solidFill>
                  <a:schemeClr val="bg1"/>
                </a:solidFill>
                <a:effectLst/>
                <a:latin typeface="Consolas" panose="020B0609020204030204" pitchFamily="49" charset="0"/>
              </a:rPr>
              <a:t>SpellMaster</a:t>
            </a:r>
          </a:p>
        </p:txBody>
      </p:sp>
      <p:pic>
        <p:nvPicPr>
          <p:cNvPr id="27" name="Picture 26">
            <a:extLst>
              <a:ext uri="{FF2B5EF4-FFF2-40B4-BE49-F238E27FC236}">
                <a16:creationId xmlns:a16="http://schemas.microsoft.com/office/drawing/2014/main" id="{472CC83B-8203-780E-3682-B0D438F347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4658" y="2085609"/>
            <a:ext cx="1133648" cy="178904"/>
          </a:xfrm>
          <a:prstGeom prst="rect">
            <a:avLst/>
          </a:prstGeom>
        </p:spPr>
      </p:pic>
      <p:pic>
        <p:nvPicPr>
          <p:cNvPr id="28" name="Content Placeholder 2">
            <a:extLst>
              <a:ext uri="{FF2B5EF4-FFF2-40B4-BE49-F238E27FC236}">
                <a16:creationId xmlns:a16="http://schemas.microsoft.com/office/drawing/2014/main" id="{36FEBC85-5323-0404-2803-0BC6DD12441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51285" y="4294179"/>
            <a:ext cx="384313" cy="365299"/>
          </a:xfrm>
          <a:prstGeom prst="rect">
            <a:avLst/>
          </a:prstGeom>
          <a:ln>
            <a:solidFill>
              <a:schemeClr val="bg1"/>
            </a:solidFill>
          </a:ln>
        </p:spPr>
      </p:pic>
      <p:pic>
        <p:nvPicPr>
          <p:cNvPr id="30" name="Picture 29">
            <a:extLst>
              <a:ext uri="{FF2B5EF4-FFF2-40B4-BE49-F238E27FC236}">
                <a16:creationId xmlns:a16="http://schemas.microsoft.com/office/drawing/2014/main" id="{13751577-848E-E3AC-91EE-CB18A36F71E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5980" y="5501733"/>
            <a:ext cx="1254642" cy="452554"/>
          </a:xfrm>
          <a:prstGeom prst="rect">
            <a:avLst/>
          </a:prstGeom>
        </p:spPr>
      </p:pic>
      <p:pic>
        <p:nvPicPr>
          <p:cNvPr id="15" name="Picture 14">
            <a:extLst>
              <a:ext uri="{FF2B5EF4-FFF2-40B4-BE49-F238E27FC236}">
                <a16:creationId xmlns:a16="http://schemas.microsoft.com/office/drawing/2014/main" id="{DDDC9B8B-8F97-22E6-4E61-CC822AE7D7F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1396" y="966604"/>
            <a:ext cx="9426524" cy="5325952"/>
          </a:xfrm>
          <a:prstGeom prst="rect">
            <a:avLst/>
          </a:prstGeom>
        </p:spPr>
      </p:pic>
    </p:spTree>
    <p:extLst>
      <p:ext uri="{BB962C8B-B14F-4D97-AF65-F5344CB8AC3E}">
        <p14:creationId xmlns:p14="http://schemas.microsoft.com/office/powerpoint/2010/main" val="2895814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4DEBA-7883-EB8D-3699-BA94F9495ACD}"/>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E9B9341-08E1-86EA-60F8-116B2070E4CF}"/>
              </a:ext>
            </a:extLst>
          </p:cNvPr>
          <p:cNvSpPr>
            <a:spLocks noGrp="1"/>
          </p:cNvSpPr>
          <p:nvPr>
            <p:ph type="title"/>
          </p:nvPr>
        </p:nvSpPr>
        <p:spPr/>
        <p:txBody>
          <a:bodyPr/>
          <a:lstStyle/>
          <a:p>
            <a:r>
              <a:rPr lang="en-US"/>
              <a:t>Tools &amp; Technologies </a:t>
            </a:r>
          </a:p>
        </p:txBody>
      </p:sp>
      <p:sp>
        <p:nvSpPr>
          <p:cNvPr id="12" name="Subtitle 2">
            <a:extLst>
              <a:ext uri="{FF2B5EF4-FFF2-40B4-BE49-F238E27FC236}">
                <a16:creationId xmlns:a16="http://schemas.microsoft.com/office/drawing/2014/main" id="{ECB95887-40B1-11FE-1316-E987DE5A3139}"/>
              </a:ext>
            </a:extLst>
          </p:cNvPr>
          <p:cNvSpPr txBox="1">
            <a:spLocks/>
          </p:cNvSpPr>
          <p:nvPr/>
        </p:nvSpPr>
        <p:spPr>
          <a:xfrm>
            <a:off x="842730" y="2469303"/>
            <a:ext cx="10911120" cy="3169497"/>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Frontend - React </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js</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 &amp; Tailwind </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Css</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Backend – Python ,</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FastAPI</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Database – MongoDB, </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Pincone</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 DB</a:t>
            </a:r>
          </a:p>
          <a:p>
            <a:pPr marL="342900" indent="-342900" algn="l">
              <a:buFont typeface="Arial" panose="020B0604020202020204" pitchFamily="34" charset="0"/>
              <a:buChar char="•"/>
              <a:defRPr/>
            </a:pPr>
            <a:r>
              <a:rPr lang="en-US" sz="2200">
                <a:ln w="0"/>
                <a:solidFill>
                  <a:schemeClr val="bg1"/>
                </a:solidFill>
                <a:latin typeface="Cambria" panose="02040503050406030204" pitchFamily="18" charset="0"/>
                <a:ea typeface="Cambria" panose="02040503050406030204" pitchFamily="18" charset="0"/>
                <a:cs typeface="Calibri" panose="020F0502020204030204" pitchFamily="34" charset="0"/>
              </a:rPr>
              <a:t>Data Embedding Model-Hugging Face Transformer model</a:t>
            </a:r>
            <a:endParaRPr lang="en-US" sz="1800" kern="100">
              <a:effectLst/>
              <a:latin typeface="Aptos" panose="02110004020202020204"/>
              <a:ea typeface="Aptos" panose="02110004020202020204"/>
              <a:cs typeface="Times New Roman" panose="02020603050405020304" pitchFamily="18" charset="0"/>
            </a:endParaRP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Lang Chain Frameworks </a:t>
            </a: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Text Preprocessing and  Feature Extraction-NLP Model</a:t>
            </a: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Model Trained Algorithm-</a:t>
            </a:r>
            <a:r>
              <a:rPr lang="en-US" sz="2200" err="1">
                <a:solidFill>
                  <a:schemeClr val="bg1">
                    <a:lumMod val="75000"/>
                    <a:lumOff val="25000"/>
                  </a:schemeClr>
                </a:solidFill>
                <a:latin typeface="Cambria"/>
              </a:rPr>
              <a:t>Xgboost</a:t>
            </a:r>
            <a:r>
              <a:rPr lang="en-US" sz="2200">
                <a:solidFill>
                  <a:schemeClr val="bg1">
                    <a:lumMod val="75000"/>
                    <a:lumOff val="25000"/>
                  </a:schemeClr>
                </a:solidFill>
                <a:latin typeface="Cambria"/>
              </a:rPr>
              <a:t> </a:t>
            </a:r>
          </a:p>
          <a:p>
            <a:pPr marL="342900" indent="-342900" algn="l">
              <a:buFont typeface="Arial" panose="020B0604020202020204" pitchFamily="34" charset="0"/>
              <a:buChar char="•"/>
              <a:defRPr/>
            </a:pPr>
            <a:endParaRPr lang="en-US" sz="2200">
              <a:solidFill>
                <a:schemeClr val="bg1">
                  <a:lumMod val="75000"/>
                  <a:lumOff val="25000"/>
                </a:schemeClr>
              </a:solidFill>
              <a:latin typeface="Cambria"/>
            </a:endParaRPr>
          </a:p>
        </p:txBody>
      </p:sp>
      <p:pic>
        <p:nvPicPr>
          <p:cNvPr id="13" name="Content Placeholder 10">
            <a:extLst>
              <a:ext uri="{FF2B5EF4-FFF2-40B4-BE49-F238E27FC236}">
                <a16:creationId xmlns:a16="http://schemas.microsoft.com/office/drawing/2014/main" id="{7A4F445B-DF26-DBD9-B370-8BB032BF5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DC1D4731-1470-85B9-8F14-8D136A375EF2}"/>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240AD99D-73DA-D035-3494-C7146D632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7AA11D60-F436-DDDD-A0F8-4DF03C27DEBA}"/>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995512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C927A-7D4A-30C7-2A8F-0CBB47A7A3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544694-2F49-6470-ACEB-63DE199F3FD3}"/>
              </a:ext>
            </a:extLst>
          </p:cNvPr>
          <p:cNvSpPr>
            <a:spLocks noGrp="1"/>
          </p:cNvSpPr>
          <p:nvPr>
            <p:ph type="title"/>
          </p:nvPr>
        </p:nvSpPr>
        <p:spPr/>
        <p:txBody>
          <a:bodyPr/>
          <a:lstStyle/>
          <a:p>
            <a:r>
              <a:rPr lang="en-US"/>
              <a:t>Software</a:t>
            </a:r>
            <a:br>
              <a:rPr lang="en-US"/>
            </a:br>
            <a:r>
              <a:rPr lang="en-US"/>
              <a:t>Specification Requirements</a:t>
            </a:r>
          </a:p>
        </p:txBody>
      </p:sp>
      <p:sp>
        <p:nvSpPr>
          <p:cNvPr id="6" name="Subtitle 2">
            <a:extLst>
              <a:ext uri="{FF2B5EF4-FFF2-40B4-BE49-F238E27FC236}">
                <a16:creationId xmlns:a16="http://schemas.microsoft.com/office/drawing/2014/main" id="{3D36A424-1413-D3B6-E7E0-2FDB03512417}"/>
              </a:ext>
            </a:extLst>
          </p:cNvPr>
          <p:cNvSpPr txBox="1">
            <a:spLocks/>
          </p:cNvSpPr>
          <p:nvPr/>
        </p:nvSpPr>
        <p:spPr>
          <a:xfrm>
            <a:off x="594360" y="2532446"/>
            <a:ext cx="11035203" cy="2876137"/>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Functional:</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be able to Predict Vocabulary Level according to user given Text Input</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be able to dynamically generate vocabulary games given on user’s Preference and vocabulary level</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be able to give personalize feedback about user's answer and Definition of the word </a:t>
            </a:r>
          </a:p>
        </p:txBody>
      </p:sp>
      <p:sp>
        <p:nvSpPr>
          <p:cNvPr id="7" name="Subtitle 2">
            <a:extLst>
              <a:ext uri="{FF2B5EF4-FFF2-40B4-BE49-F238E27FC236}">
                <a16:creationId xmlns:a16="http://schemas.microsoft.com/office/drawing/2014/main" id="{BC2CD853-6578-8752-7BB6-7F7D78D413E1}"/>
              </a:ext>
            </a:extLst>
          </p:cNvPr>
          <p:cNvSpPr txBox="1">
            <a:spLocks/>
          </p:cNvSpPr>
          <p:nvPr/>
        </p:nvSpPr>
        <p:spPr>
          <a:xfrm>
            <a:off x="594360" y="5371026"/>
            <a:ext cx="11035203" cy="53722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Non Functional:</a:t>
            </a:r>
            <a:r>
              <a:rPr lang="en-US" sz="600" b="1">
                <a:solidFill>
                  <a:schemeClr val="bg1"/>
                </a:solidFill>
                <a:latin typeface="Cambria"/>
              </a:rPr>
              <a:t>      </a:t>
            </a:r>
            <a:r>
              <a:rPr lang="en-US" sz="2200">
                <a:solidFill>
                  <a:schemeClr val="bg1"/>
                </a:solidFill>
                <a:latin typeface="Cambria"/>
              </a:rPr>
              <a:t>Accuracy , Performance, Availability, Usability</a:t>
            </a:r>
            <a:endParaRPr kumimoji="0" lang="en-US" sz="2200" i="0" u="none" strike="noStrike" kern="1200" cap="none" spc="0" normalizeH="0" baseline="0" noProof="0">
              <a:ln>
                <a:noFill/>
              </a:ln>
              <a:solidFill>
                <a:schemeClr val="bg1"/>
              </a:solidFill>
              <a:effectLst/>
              <a:uLnTx/>
              <a:uFillTx/>
              <a:latin typeface="Cambria"/>
              <a:ea typeface="+mn-ea"/>
              <a:cs typeface="+mn-cs"/>
            </a:endParaRPr>
          </a:p>
        </p:txBody>
      </p:sp>
      <p:pic>
        <p:nvPicPr>
          <p:cNvPr id="3" name="Content Placeholder 10">
            <a:extLst>
              <a:ext uri="{FF2B5EF4-FFF2-40B4-BE49-F238E27FC236}">
                <a16:creationId xmlns:a16="http://schemas.microsoft.com/office/drawing/2014/main" id="{FFB8BB86-ACB9-9877-6924-0A174172E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5" name="Date Placeholder 7">
            <a:extLst>
              <a:ext uri="{FF2B5EF4-FFF2-40B4-BE49-F238E27FC236}">
                <a16:creationId xmlns:a16="http://schemas.microsoft.com/office/drawing/2014/main" id="{FAB67C74-0522-21B2-7853-6C97AC64EAD2}"/>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102D9788-FA50-BF3F-FBB9-46253C2B7DD1}"/>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0204ED5B-9497-B914-EB38-59A7834859BB}"/>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a:t>
            </a:r>
            <a:r>
              <a:rPr lang="en-US">
                <a:solidFill>
                  <a:schemeClr val="bg1"/>
                </a:solidFill>
              </a:rPr>
              <a:t>M.D.A Sooriyaarachchi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3057816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CAA3E-990C-37F7-671C-D2A3AF4E47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EDF75E-6478-6888-2EDB-D0F1E376DBB8}"/>
              </a:ext>
            </a:extLst>
          </p:cNvPr>
          <p:cNvSpPr>
            <a:spLocks noGrp="1"/>
          </p:cNvSpPr>
          <p:nvPr>
            <p:ph type="title"/>
          </p:nvPr>
        </p:nvSpPr>
        <p:spPr>
          <a:xfrm>
            <a:off x="594360" y="198408"/>
            <a:ext cx="10972800" cy="1611342"/>
          </a:xfrm>
        </p:spPr>
        <p:txBody>
          <a:bodyPr/>
          <a:lstStyle/>
          <a:p>
            <a:r>
              <a:rPr lang="en-US"/>
              <a:t>Other Requirements</a:t>
            </a:r>
          </a:p>
        </p:txBody>
      </p:sp>
      <p:sp>
        <p:nvSpPr>
          <p:cNvPr id="6" name="Subtitle 2">
            <a:extLst>
              <a:ext uri="{FF2B5EF4-FFF2-40B4-BE49-F238E27FC236}">
                <a16:creationId xmlns:a16="http://schemas.microsoft.com/office/drawing/2014/main" id="{4D29522E-F325-7236-9A33-C28679E00BA2}"/>
              </a:ext>
            </a:extLst>
          </p:cNvPr>
          <p:cNvSpPr txBox="1">
            <a:spLocks/>
          </p:cNvSpPr>
          <p:nvPr/>
        </p:nvSpPr>
        <p:spPr>
          <a:xfrm>
            <a:off x="594361" y="2562226"/>
            <a:ext cx="4834889" cy="3129914"/>
          </a:xfrm>
          <a:prstGeom prst="rect">
            <a:avLst/>
          </a:prstGeom>
          <a:ln>
            <a:solidFill>
              <a:schemeClr val="bg1"/>
            </a:solidFill>
          </a:ln>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solidFill>
                  <a:sysClr val="windowText" lastClr="000000"/>
                </a:solidFill>
                <a:effectLst/>
                <a:uLnTx/>
                <a:uFillTx/>
                <a:latin typeface="Cambria"/>
                <a:ea typeface="+mn-ea"/>
                <a:cs typeface="+mn-cs"/>
              </a:rPr>
              <a:t>Software:</a:t>
            </a:r>
          </a:p>
          <a:p>
            <a:pPr marL="342900" lvl="0" indent="-342900" algn="l" rtl="0">
              <a:spcBef>
                <a:spcPts val="0"/>
              </a:spcBef>
              <a:spcAft>
                <a:spcPts val="0"/>
              </a:spcAft>
              <a:buFont typeface="Arial" panose="020B0604020202020204" pitchFamily="34" charset="0"/>
              <a:buChar char="•"/>
            </a:pPr>
            <a:r>
              <a:rPr lang="en-US" sz="2400">
                <a:ln w="0"/>
                <a:solidFill>
                  <a:schemeClr val="bg1"/>
                </a:solidFill>
                <a:latin typeface="Calibri" panose="020F0502020204030204" pitchFamily="34" charset="0"/>
                <a:ea typeface="Calibri" panose="020F0502020204030204" pitchFamily="34" charset="0"/>
                <a:cs typeface="Calibri" panose="020F0502020204030204" pitchFamily="34" charset="0"/>
              </a:rPr>
              <a:t>React </a:t>
            </a:r>
            <a:r>
              <a:rPr lang="en-US" sz="2400" err="1">
                <a:ln w="0"/>
                <a:solidFill>
                  <a:schemeClr val="bg1"/>
                </a:solidFill>
                <a:latin typeface="Calibri" panose="020F0502020204030204" pitchFamily="34" charset="0"/>
                <a:ea typeface="Calibri" panose="020F0502020204030204" pitchFamily="34" charset="0"/>
                <a:cs typeface="Calibri" panose="020F0502020204030204" pitchFamily="34" charset="0"/>
              </a:rPr>
              <a:t>Js</a:t>
            </a:r>
            <a:endParaRPr lang="en-US" sz="2400">
              <a:ln w="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lvl="0" indent="-342900" algn="l" rtl="0">
              <a:spcBef>
                <a:spcPts val="0"/>
              </a:spcBef>
              <a:spcAft>
                <a:spcPts val="0"/>
              </a:spcAft>
              <a:buFont typeface="Arial" panose="020B0604020202020204" pitchFamily="34" charset="0"/>
              <a:buChar char="•"/>
            </a:pPr>
            <a:r>
              <a:rPr lang="en-US" sz="2400">
                <a:ln w="0"/>
                <a:solidFill>
                  <a:schemeClr val="bg1"/>
                </a:solidFill>
                <a:latin typeface="Calibri" panose="020F0502020204030204" pitchFamily="34" charset="0"/>
                <a:ea typeface="Calibri" panose="020F0502020204030204" pitchFamily="34" charset="0"/>
                <a:cs typeface="Calibri" panose="020F0502020204030204" pitchFamily="34" charset="0"/>
              </a:rPr>
              <a:t>Python and Fast Api</a:t>
            </a:r>
          </a:p>
          <a:p>
            <a:pPr marL="342900" lvl="0" indent="-342900" algn="l" rtl="0">
              <a:spcBef>
                <a:spcPts val="0"/>
              </a:spcBef>
              <a:spcAft>
                <a:spcPts val="0"/>
              </a:spcAft>
              <a:buFont typeface="Arial" panose="020B0604020202020204" pitchFamily="34" charset="0"/>
              <a:buChar char="•"/>
            </a:pPr>
            <a:r>
              <a:rPr lang="en-US" sz="2400">
                <a:ln w="0"/>
                <a:solidFill>
                  <a:schemeClr val="bg1"/>
                </a:solidFill>
                <a:latin typeface="Calibri" panose="020F0502020204030204" pitchFamily="34" charset="0"/>
                <a:ea typeface="Calibri" panose="020F0502020204030204" pitchFamily="34" charset="0"/>
                <a:cs typeface="Calibri" panose="020F0502020204030204" pitchFamily="34" charset="0"/>
              </a:rPr>
              <a:t>MongoDB and Pinecone DB</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400">
                <a:solidFill>
                  <a:sysClr val="windowText" lastClr="000000"/>
                </a:solidFill>
                <a:latin typeface="Cambria"/>
              </a:rPr>
              <a:t>AI/ML: Llama, Mistral AI, </a:t>
            </a:r>
            <a:r>
              <a:rPr lang="en-US" sz="2400" err="1">
                <a:solidFill>
                  <a:sysClr val="windowText" lastClr="000000"/>
                </a:solidFill>
                <a:latin typeface="Cambria"/>
              </a:rPr>
              <a:t>Langchain</a:t>
            </a:r>
            <a:endParaRPr lang="en-US" sz="2400">
              <a:solidFill>
                <a:sysClr val="windowText" lastClr="000000"/>
              </a:solidFill>
              <a:latin typeface="Cambria"/>
            </a:endParaRPr>
          </a:p>
          <a:p>
            <a:pPr marL="342900" indent="-342900" algn="l">
              <a:buFont typeface="Arial" panose="020B0604020202020204" pitchFamily="34" charset="0"/>
              <a:buChar char="•"/>
              <a:defRPr/>
            </a:pPr>
            <a:r>
              <a:rPr lang="en-US" sz="2400">
                <a:solidFill>
                  <a:sysClr val="windowText" lastClr="000000"/>
                </a:solidFill>
                <a:latin typeface="Cambria"/>
              </a:rPr>
              <a:t>CI/CD – GitHub, Docker, Kubernetes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lang="en-US" sz="2400">
              <a:solidFill>
                <a:sysClr val="windowText" lastClr="000000"/>
              </a:solidFill>
              <a:latin typeface="Cambria"/>
            </a:endParaRPr>
          </a:p>
          <a:p>
            <a:pPr marR="0" lvl="0" algn="l" defTabSz="914400" rtl="0" eaLnBrk="1" fontAlgn="auto" latinLnBrk="0" hangingPunct="1">
              <a:lnSpc>
                <a:spcPct val="100000"/>
              </a:lnSpc>
              <a:spcBef>
                <a:spcPct val="20000"/>
              </a:spcBef>
              <a:spcAft>
                <a:spcPts val="0"/>
              </a:spcAft>
              <a:buClrTx/>
              <a:buSzTx/>
              <a:tabLst/>
              <a:defRPr/>
            </a:pPr>
            <a:endParaRPr kumimoji="0" lang="en-US" sz="2200" i="0" u="none" strike="noStrike" kern="1200" cap="none" spc="0" normalizeH="0" baseline="0" noProof="0">
              <a:solidFill>
                <a:sysClr val="windowText" lastClr="000000"/>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solidFill>
                <a:sysClr val="windowText" lastClr="000000"/>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solidFill>
                <a:sysClr val="windowText" lastClr="000000"/>
              </a:solidFill>
              <a:effectLst/>
              <a:uLnTx/>
              <a:uFillTx/>
              <a:latin typeface="Cambria"/>
              <a:ea typeface="+mn-ea"/>
              <a:cs typeface="+mn-cs"/>
            </a:endParaRPr>
          </a:p>
        </p:txBody>
      </p:sp>
      <p:sp>
        <p:nvSpPr>
          <p:cNvPr id="3" name="Subtitle 2">
            <a:extLst>
              <a:ext uri="{FF2B5EF4-FFF2-40B4-BE49-F238E27FC236}">
                <a16:creationId xmlns:a16="http://schemas.microsoft.com/office/drawing/2014/main" id="{959840E8-553E-AECE-B2E9-DBEA0212C82E}"/>
              </a:ext>
            </a:extLst>
          </p:cNvPr>
          <p:cNvSpPr txBox="1">
            <a:spLocks/>
          </p:cNvSpPr>
          <p:nvPr/>
        </p:nvSpPr>
        <p:spPr>
          <a:xfrm>
            <a:off x="6065520" y="2562226"/>
            <a:ext cx="5564043" cy="2219324"/>
          </a:xfrm>
          <a:prstGeom prst="rect">
            <a:avLst/>
          </a:prstGeom>
          <a:ln>
            <a:solidFill>
              <a:schemeClr val="bg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Personal:</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solidFill>
                <a:effectLst/>
                <a:uLnTx/>
                <a:uFillTx/>
                <a:latin typeface="Cambria"/>
                <a:ea typeface="+mn-ea"/>
                <a:cs typeface="+mn-cs"/>
              </a:rPr>
              <a:t>Expertise in RAG architecture</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solidFill>
                <a:effectLst/>
                <a:uLnTx/>
                <a:uFillTx/>
                <a:latin typeface="Cambria"/>
                <a:ea typeface="+mn-ea"/>
                <a:cs typeface="+mn-cs"/>
              </a:rPr>
              <a:t>Expertise in ML related</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solidFill>
                <a:effectLst/>
                <a:uLnTx/>
                <a:uFillTx/>
                <a:latin typeface="Cambria"/>
                <a:ea typeface="+mn-ea"/>
                <a:cs typeface="+mn-cs"/>
              </a:rPr>
              <a:t>Expertise in Database Design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solidFill>
                <a:effectLst/>
                <a:uLnTx/>
                <a:uFillTx/>
                <a:latin typeface="Cambria"/>
                <a:ea typeface="+mn-ea"/>
                <a:cs typeface="+mn-cs"/>
              </a:rPr>
              <a:t>Expertise in System Design &amp; Deployment </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pic>
        <p:nvPicPr>
          <p:cNvPr id="5" name="Content Placeholder 10">
            <a:extLst>
              <a:ext uri="{FF2B5EF4-FFF2-40B4-BE49-F238E27FC236}">
                <a16:creationId xmlns:a16="http://schemas.microsoft.com/office/drawing/2014/main" id="{ABFC511D-4A32-730B-21BC-6C35BA10E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8359A058-A54B-BBBE-E07B-97D38917FDC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C1EAC4F2-AA20-1E4C-73FA-55E9AEC3C9BA}"/>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A31D8BB-C803-EED8-3107-1AAB75F885CA}"/>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045144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789AF-4298-B068-CFEE-8166A86790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668935-F738-F018-794B-A05C601076B3}"/>
              </a:ext>
            </a:extLst>
          </p:cNvPr>
          <p:cNvSpPr>
            <a:spLocks noGrp="1"/>
          </p:cNvSpPr>
          <p:nvPr>
            <p:ph type="title"/>
          </p:nvPr>
        </p:nvSpPr>
        <p:spPr>
          <a:xfrm>
            <a:off x="154250" y="388621"/>
            <a:ext cx="11475313" cy="731520"/>
          </a:xfrm>
        </p:spPr>
        <p:txBody>
          <a:bodyPr/>
          <a:lstStyle/>
          <a:p>
            <a:pPr algn="ctr" rtl="0"/>
            <a:r>
              <a:rPr lang="en-US" sz="2800" i="0" u="none" strike="noStrike">
                <a:solidFill>
                  <a:srgbClr val="242424"/>
                </a:solidFill>
                <a:effectLst/>
                <a:latin typeface="Arial" panose="020B0604020202020204" pitchFamily="34" charset="0"/>
              </a:rPr>
              <a:t>Data Collection</a:t>
            </a:r>
            <a:endParaRPr lang="en-US" sz="2800">
              <a:effectLst/>
            </a:endParaRPr>
          </a:p>
        </p:txBody>
      </p:sp>
      <p:pic>
        <p:nvPicPr>
          <p:cNvPr id="12" name="Content Placeholder 10">
            <a:extLst>
              <a:ext uri="{FF2B5EF4-FFF2-40B4-BE49-F238E27FC236}">
                <a16:creationId xmlns:a16="http://schemas.microsoft.com/office/drawing/2014/main" id="{B7C9E60C-C6AE-E9A9-D025-023F59EB1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8B19412E-34EA-D62B-2997-CD87AF519411}"/>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DE86ABED-376A-43CB-663E-C4C86F868BD9}"/>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16DBDCFC-2AB1-7AA3-794A-2B5BFDECDD4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pic>
        <p:nvPicPr>
          <p:cNvPr id="4" name="Picture 3">
            <a:extLst>
              <a:ext uri="{FF2B5EF4-FFF2-40B4-BE49-F238E27FC236}">
                <a16:creationId xmlns:a16="http://schemas.microsoft.com/office/drawing/2014/main" id="{E4B08E50-9623-3B95-F23E-69B0A20A78F9}"/>
              </a:ext>
            </a:extLst>
          </p:cNvPr>
          <p:cNvPicPr>
            <a:picLocks noChangeAspect="1"/>
          </p:cNvPicPr>
          <p:nvPr/>
        </p:nvPicPr>
        <p:blipFill>
          <a:blip r:embed="rId4"/>
          <a:stretch>
            <a:fillRect/>
          </a:stretch>
        </p:blipFill>
        <p:spPr>
          <a:xfrm>
            <a:off x="516460" y="1997570"/>
            <a:ext cx="5848007" cy="3128928"/>
          </a:xfrm>
          <a:prstGeom prst="rect">
            <a:avLst/>
          </a:prstGeom>
        </p:spPr>
      </p:pic>
      <p:pic>
        <p:nvPicPr>
          <p:cNvPr id="7" name="Picture 6">
            <a:extLst>
              <a:ext uri="{FF2B5EF4-FFF2-40B4-BE49-F238E27FC236}">
                <a16:creationId xmlns:a16="http://schemas.microsoft.com/office/drawing/2014/main" id="{EEB08C09-387E-B3D2-A3B1-69B3C175CF37}"/>
              </a:ext>
            </a:extLst>
          </p:cNvPr>
          <p:cNvPicPr>
            <a:picLocks noChangeAspect="1"/>
          </p:cNvPicPr>
          <p:nvPr/>
        </p:nvPicPr>
        <p:blipFill>
          <a:blip r:embed="rId5"/>
          <a:stretch>
            <a:fillRect/>
          </a:stretch>
        </p:blipFill>
        <p:spPr>
          <a:xfrm>
            <a:off x="6816262" y="1657326"/>
            <a:ext cx="3451861" cy="3827063"/>
          </a:xfrm>
          <a:prstGeom prst="rect">
            <a:avLst/>
          </a:prstGeom>
        </p:spPr>
      </p:pic>
      <p:sp>
        <p:nvSpPr>
          <p:cNvPr id="9" name="TextBox 8">
            <a:extLst>
              <a:ext uri="{FF2B5EF4-FFF2-40B4-BE49-F238E27FC236}">
                <a16:creationId xmlns:a16="http://schemas.microsoft.com/office/drawing/2014/main" id="{37DF0D73-476B-9265-861A-00B4ADAEA9BB}"/>
              </a:ext>
            </a:extLst>
          </p:cNvPr>
          <p:cNvSpPr txBox="1"/>
          <p:nvPr/>
        </p:nvSpPr>
        <p:spPr>
          <a:xfrm>
            <a:off x="2228679" y="1729395"/>
            <a:ext cx="3505200" cy="276999"/>
          </a:xfrm>
          <a:prstGeom prst="rect">
            <a:avLst/>
          </a:prstGeom>
          <a:noFill/>
        </p:spPr>
        <p:txBody>
          <a:bodyPr wrap="square" rtlCol="0">
            <a:spAutoFit/>
          </a:bodyPr>
          <a:lstStyle/>
          <a:p>
            <a:r>
              <a:rPr lang="en-US" sz="1200">
                <a:solidFill>
                  <a:schemeClr val="bg1"/>
                </a:solidFill>
              </a:rPr>
              <a:t>RAG System Implementation</a:t>
            </a:r>
          </a:p>
        </p:txBody>
      </p:sp>
      <p:sp>
        <p:nvSpPr>
          <p:cNvPr id="11" name="TextBox 10">
            <a:extLst>
              <a:ext uri="{FF2B5EF4-FFF2-40B4-BE49-F238E27FC236}">
                <a16:creationId xmlns:a16="http://schemas.microsoft.com/office/drawing/2014/main" id="{9FF74D62-2940-2494-F0BA-35BBBC4AB0B9}"/>
              </a:ext>
            </a:extLst>
          </p:cNvPr>
          <p:cNvSpPr txBox="1"/>
          <p:nvPr/>
        </p:nvSpPr>
        <p:spPr>
          <a:xfrm>
            <a:off x="7419513" y="1380327"/>
            <a:ext cx="3505200" cy="276999"/>
          </a:xfrm>
          <a:prstGeom prst="rect">
            <a:avLst/>
          </a:prstGeom>
          <a:noFill/>
        </p:spPr>
        <p:txBody>
          <a:bodyPr wrap="square" rtlCol="0">
            <a:spAutoFit/>
          </a:bodyPr>
          <a:lstStyle/>
          <a:p>
            <a:r>
              <a:rPr lang="en-US" sz="1200">
                <a:solidFill>
                  <a:schemeClr val="bg1"/>
                </a:solidFill>
              </a:rPr>
              <a:t>ML model Trained Data Set</a:t>
            </a:r>
          </a:p>
        </p:txBody>
      </p:sp>
    </p:spTree>
    <p:extLst>
      <p:ext uri="{BB962C8B-B14F-4D97-AF65-F5344CB8AC3E}">
        <p14:creationId xmlns:p14="http://schemas.microsoft.com/office/powerpoint/2010/main" val="3715975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9E966-0641-CE16-78F7-B94F4FDF39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298172-A6F0-F632-85B1-50E2232C7966}"/>
              </a:ext>
            </a:extLst>
          </p:cNvPr>
          <p:cNvSpPr>
            <a:spLocks noGrp="1"/>
          </p:cNvSpPr>
          <p:nvPr>
            <p:ph type="title"/>
          </p:nvPr>
        </p:nvSpPr>
        <p:spPr>
          <a:xfrm>
            <a:off x="594360" y="198408"/>
            <a:ext cx="10972800" cy="1611342"/>
          </a:xfrm>
        </p:spPr>
        <p:txBody>
          <a:bodyPr/>
          <a:lstStyle/>
          <a:p>
            <a:r>
              <a:rPr lang="en-US"/>
              <a:t>Dataset Overview</a:t>
            </a:r>
          </a:p>
        </p:txBody>
      </p:sp>
      <p:sp>
        <p:nvSpPr>
          <p:cNvPr id="6" name="Subtitle 2">
            <a:extLst>
              <a:ext uri="{FF2B5EF4-FFF2-40B4-BE49-F238E27FC236}">
                <a16:creationId xmlns:a16="http://schemas.microsoft.com/office/drawing/2014/main" id="{5B62419F-3C99-6357-693B-62CE0194D10B}"/>
              </a:ext>
            </a:extLst>
          </p:cNvPr>
          <p:cNvSpPr txBox="1">
            <a:spLocks/>
          </p:cNvSpPr>
          <p:nvPr/>
        </p:nvSpPr>
        <p:spPr>
          <a:xfrm>
            <a:off x="594360" y="2805417"/>
            <a:ext cx="8034073" cy="3050634"/>
          </a:xfrm>
          <a:prstGeom prst="rect">
            <a:avLst/>
          </a:prstGeom>
          <a:ln>
            <a:solidFill>
              <a:schemeClr val="tx1"/>
            </a:solidFill>
          </a:ln>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solidFill>
                  <a:sysClr val="windowText" lastClr="000000"/>
                </a:solidFill>
                <a:effectLst/>
                <a:uLnTx/>
                <a:uFillTx/>
                <a:latin typeface="Cambria"/>
                <a:ea typeface="+mn-ea"/>
                <a:cs typeface="+mn-cs"/>
              </a:rPr>
              <a:t>Each dataset contains texts written by students at different CEFR levels.</a:t>
            </a:r>
          </a:p>
          <a:p>
            <a:pPr marL="457200" indent="-457200" algn="l">
              <a:buFont typeface="+mj-lt"/>
              <a:buAutoNum type="arabicPeriod"/>
              <a:defRPr/>
            </a:pPr>
            <a:r>
              <a:rPr kumimoji="0" lang="en-US" sz="2200" b="0" i="0" u="none" strike="noStrike" kern="1200" cap="none" spc="0" normalizeH="0" baseline="0" noProof="0">
                <a:solidFill>
                  <a:sysClr val="windowText" lastClr="000000"/>
                </a:solidFill>
                <a:effectLst/>
                <a:uLnTx/>
                <a:uFillTx/>
                <a:latin typeface="Cambria"/>
                <a:ea typeface="+mn-ea"/>
                <a:cs typeface="+mn-cs"/>
              </a:rPr>
              <a:t>Used to train a machine learning model to predict a student's </a:t>
            </a:r>
            <a:r>
              <a:rPr lang="en-US" sz="2200">
                <a:solidFill>
                  <a:sysClr val="windowText" lastClr="000000"/>
                </a:solidFill>
                <a:latin typeface="Cambria"/>
              </a:rPr>
              <a:t>given text vocabulary</a:t>
            </a:r>
            <a:r>
              <a:rPr kumimoji="0" lang="en-US" sz="2200" b="0" i="0" u="none" strike="noStrike" kern="1200" cap="none" spc="0" normalizeH="0" baseline="0" noProof="0">
                <a:solidFill>
                  <a:sysClr val="windowText" lastClr="000000"/>
                </a:solidFill>
                <a:effectLst/>
                <a:uLnTx/>
                <a:uFillTx/>
                <a:latin typeface="Cambria"/>
                <a:ea typeface="+mn-ea"/>
                <a:cs typeface="+mn-cs"/>
              </a:rPr>
              <a:t> level.</a:t>
            </a:r>
            <a:endParaRPr lang="en-US" sz="2200" b="0" i="0" u="none" strike="noStrike" kern="1200" cap="none" spc="0" normalizeH="0" baseline="0" noProof="0">
              <a:solidFill>
                <a:sysClr val="windowText" lastClr="000000"/>
              </a:solidFill>
              <a:effectLst/>
              <a:uLnTx/>
              <a:uFillTx/>
              <a:latin typeface="Cambria"/>
              <a:ea typeface="Cambria"/>
            </a:endParaRPr>
          </a:p>
        </p:txBody>
      </p:sp>
      <p:pic>
        <p:nvPicPr>
          <p:cNvPr id="5" name="Content Placeholder 10">
            <a:extLst>
              <a:ext uri="{FF2B5EF4-FFF2-40B4-BE49-F238E27FC236}">
                <a16:creationId xmlns:a16="http://schemas.microsoft.com/office/drawing/2014/main" id="{8719920D-F14F-8A06-5692-8C5694EA4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24183ADC-754C-076E-9036-7178D5C40026}"/>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46F227A-0FAA-F494-2C9C-544C65D821D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03BF1B3-223F-7096-F166-73DFF76ACF0A}"/>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0DD7B411-6C3D-01F9-0EC3-97DAC72DC5D8}"/>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pic>
        <p:nvPicPr>
          <p:cNvPr id="11" name="Picture 10">
            <a:extLst>
              <a:ext uri="{FF2B5EF4-FFF2-40B4-BE49-F238E27FC236}">
                <a16:creationId xmlns:a16="http://schemas.microsoft.com/office/drawing/2014/main" id="{C323B9A8-B0E6-2751-EA98-80102B3630F6}"/>
              </a:ext>
            </a:extLst>
          </p:cNvPr>
          <p:cNvPicPr>
            <a:picLocks noChangeAspect="1"/>
          </p:cNvPicPr>
          <p:nvPr/>
        </p:nvPicPr>
        <p:blipFill>
          <a:blip r:embed="rId4"/>
          <a:stretch>
            <a:fillRect/>
          </a:stretch>
        </p:blipFill>
        <p:spPr>
          <a:xfrm>
            <a:off x="4616123" y="4106994"/>
            <a:ext cx="5692633" cy="2141406"/>
          </a:xfrm>
          <a:prstGeom prst="rect">
            <a:avLst/>
          </a:prstGeom>
        </p:spPr>
      </p:pic>
    </p:spTree>
    <p:extLst>
      <p:ext uri="{BB962C8B-B14F-4D97-AF65-F5344CB8AC3E}">
        <p14:creationId xmlns:p14="http://schemas.microsoft.com/office/powerpoint/2010/main" val="1144137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A6620-E106-9B26-D694-BA7A04707E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D1738-AB4B-FFDA-2962-291BAC29E2E3}"/>
              </a:ext>
            </a:extLst>
          </p:cNvPr>
          <p:cNvSpPr>
            <a:spLocks noGrp="1"/>
          </p:cNvSpPr>
          <p:nvPr>
            <p:ph type="title"/>
          </p:nvPr>
        </p:nvSpPr>
        <p:spPr>
          <a:xfrm>
            <a:off x="522745" y="938019"/>
            <a:ext cx="10972800" cy="1611342"/>
          </a:xfrm>
        </p:spPr>
        <p:txBody>
          <a:bodyPr/>
          <a:lstStyle/>
          <a:p>
            <a:r>
              <a:rPr lang="en-US"/>
              <a:t>Data Preprocessing &amp;Feature Engineering</a:t>
            </a:r>
            <a:br>
              <a:rPr lang="en-US"/>
            </a:br>
            <a:endParaRPr lang="en-US"/>
          </a:p>
        </p:txBody>
      </p:sp>
      <p:sp>
        <p:nvSpPr>
          <p:cNvPr id="6" name="Subtitle 2">
            <a:extLst>
              <a:ext uri="{FF2B5EF4-FFF2-40B4-BE49-F238E27FC236}">
                <a16:creationId xmlns:a16="http://schemas.microsoft.com/office/drawing/2014/main" id="{A015D9B3-9736-5FFE-0036-49BB01B16E8B}"/>
              </a:ext>
            </a:extLst>
          </p:cNvPr>
          <p:cNvSpPr txBox="1">
            <a:spLocks/>
          </p:cNvSpPr>
          <p:nvPr/>
        </p:nvSpPr>
        <p:spPr>
          <a:xfrm>
            <a:off x="522745" y="2549361"/>
            <a:ext cx="10597896" cy="2510295"/>
          </a:xfrm>
          <a:prstGeom prst="rect">
            <a:avLst/>
          </a:prstGeom>
          <a:ln>
            <a:solidFill>
              <a:schemeClr val="tx1"/>
            </a:solidFill>
          </a:ln>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buNone/>
            </a:pPr>
            <a:r>
              <a:rPr lang="en-US" sz="1400" b="1"/>
              <a:t>Data Preprocessing &amp; Feature Engineering</a:t>
            </a:r>
            <a:endParaRPr lang="en-US" sz="1400"/>
          </a:p>
          <a:p>
            <a:pPr marL="285750" indent="-285750" algn="l">
              <a:buFont typeface="Arial" panose="020B0604020202020204" pitchFamily="34" charset="0"/>
              <a:buChar char="•"/>
            </a:pPr>
            <a:r>
              <a:rPr lang="en-US" sz="2900" b="1">
                <a:solidFill>
                  <a:schemeClr val="bg1"/>
                </a:solidFill>
              </a:rPr>
              <a:t>Converts raw text into numerical features</a:t>
            </a:r>
            <a:br>
              <a:rPr lang="en-US" sz="2900">
                <a:solidFill>
                  <a:schemeClr val="bg1"/>
                </a:solidFill>
              </a:rPr>
            </a:br>
            <a:r>
              <a:rPr lang="en-US" sz="2900">
                <a:solidFill>
                  <a:schemeClr val="bg1"/>
                </a:solidFill>
              </a:rPr>
              <a:t>This helps the model understand the text and improve performance by capturing patterns related to, grammar, and vocabulary richness.</a:t>
            </a:r>
          </a:p>
          <a:p>
            <a:pPr marL="285750" indent="-285750" algn="l">
              <a:buFont typeface="Arial" panose="020B0604020202020204" pitchFamily="34" charset="0"/>
              <a:buChar char="•"/>
            </a:pPr>
            <a:endParaRPr lang="en-US" sz="2900">
              <a:solidFill>
                <a:schemeClr val="bg1"/>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900" b="1">
                <a:solidFill>
                  <a:schemeClr val="bg1"/>
                </a:solidFill>
              </a:rPr>
              <a:t>Key Features Extracted:</a:t>
            </a:r>
          </a:p>
          <a:p>
            <a:pPr marR="0" lvl="0" algn="l" defTabSz="914400" rtl="0" eaLnBrk="1" fontAlgn="auto" latinLnBrk="0" hangingPunct="1">
              <a:lnSpc>
                <a:spcPct val="100000"/>
              </a:lnSpc>
              <a:spcBef>
                <a:spcPts val="0"/>
              </a:spcBef>
              <a:spcAft>
                <a:spcPts val="0"/>
              </a:spcAft>
              <a:buClrTx/>
              <a:buSzTx/>
              <a:tabLst/>
              <a:defRPr/>
            </a:pPr>
            <a:r>
              <a:rPr kumimoji="0" lang="en-US" sz="2900" i="0" u="none" strike="noStrike" kern="1200" cap="none" spc="0" normalizeH="0" baseline="0" noProof="0">
                <a:solidFill>
                  <a:schemeClr val="bg1"/>
                </a:solidFill>
                <a:effectLst/>
                <a:uLnTx/>
                <a:uFillTx/>
                <a:latin typeface="Cambria"/>
                <a:ea typeface="+mn-ea"/>
                <a:cs typeface="+mn-cs"/>
              </a:rPr>
              <a:t>    ✅ POS Tag Ratios (Noun, Verb, Adjective distribution)</a:t>
            </a:r>
          </a:p>
          <a:p>
            <a:pPr marR="0" lvl="0" algn="l" defTabSz="914400" rtl="0" eaLnBrk="1" fontAlgn="auto" latinLnBrk="0" hangingPunct="1">
              <a:lnSpc>
                <a:spcPct val="100000"/>
              </a:lnSpc>
              <a:spcBef>
                <a:spcPts val="0"/>
              </a:spcBef>
              <a:spcAft>
                <a:spcPts val="0"/>
              </a:spcAft>
              <a:buClrTx/>
              <a:buSzTx/>
              <a:tabLst/>
              <a:defRPr/>
            </a:pPr>
            <a:r>
              <a:rPr kumimoji="0" lang="en-US" sz="2900" i="0" u="none" strike="noStrike" kern="1200" cap="none" spc="0" normalizeH="0" baseline="0" noProof="0">
                <a:solidFill>
                  <a:schemeClr val="bg1"/>
                </a:solidFill>
                <a:effectLst/>
                <a:uLnTx/>
                <a:uFillTx/>
                <a:latin typeface="Cambria"/>
                <a:ea typeface="+mn-ea"/>
                <a:cs typeface="+mn-cs"/>
              </a:rPr>
              <a:t>    ✅ Sentence Complexity (Parse Tree Depth)</a:t>
            </a:r>
          </a:p>
          <a:p>
            <a:pPr marR="0" lvl="0" algn="l" defTabSz="914400" rtl="0" eaLnBrk="1" fontAlgn="auto" latinLnBrk="0" hangingPunct="1">
              <a:lnSpc>
                <a:spcPct val="100000"/>
              </a:lnSpc>
              <a:spcBef>
                <a:spcPts val="0"/>
              </a:spcBef>
              <a:spcAft>
                <a:spcPts val="0"/>
              </a:spcAft>
              <a:buClrTx/>
              <a:buSzTx/>
              <a:tabLst/>
              <a:defRPr/>
            </a:pPr>
            <a:r>
              <a:rPr kumimoji="0" lang="en-US" sz="2900" i="0" u="none" strike="noStrike" kern="1200" cap="none" spc="0" normalizeH="0" baseline="0" noProof="0">
                <a:solidFill>
                  <a:schemeClr val="bg1"/>
                </a:solidFill>
                <a:effectLst/>
                <a:uLnTx/>
                <a:uFillTx/>
                <a:latin typeface="Cambria"/>
                <a:ea typeface="+mn-ea"/>
                <a:cs typeface="+mn-cs"/>
              </a:rPr>
              <a:t>    ✅ Named Entities Count (Proper nouns, locations, etc.)</a:t>
            </a:r>
          </a:p>
          <a:p>
            <a:pPr marR="0" lvl="0" algn="l" defTabSz="914400" rtl="0" eaLnBrk="1" fontAlgn="auto" latinLnBrk="0" hangingPunct="1">
              <a:lnSpc>
                <a:spcPct val="100000"/>
              </a:lnSpc>
              <a:spcBef>
                <a:spcPts val="0"/>
              </a:spcBef>
              <a:spcAft>
                <a:spcPts val="0"/>
              </a:spcAft>
              <a:buClrTx/>
              <a:buSzTx/>
              <a:tabLst/>
              <a:defRPr/>
            </a:pPr>
            <a:endParaRPr lang="en-US" sz="2900">
              <a:solidFill>
                <a:schemeClr val="bg1"/>
              </a:solidFill>
              <a:latin typeface="Cambria"/>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900" b="1">
                <a:solidFill>
                  <a:schemeClr val="bg1"/>
                </a:solidFill>
                <a:latin typeface="Arial (Body)"/>
              </a:rPr>
              <a:t>Used NLP (`small-sized English language model provided by </a:t>
            </a:r>
            <a:r>
              <a:rPr lang="en-US" sz="2900" b="1" err="1">
                <a:solidFill>
                  <a:schemeClr val="bg1"/>
                </a:solidFill>
                <a:latin typeface="Arial (Body)"/>
              </a:rPr>
              <a:t>spaCy</a:t>
            </a:r>
            <a:r>
              <a:rPr lang="en-US" sz="2900" b="1">
                <a:solidFill>
                  <a:schemeClr val="bg1"/>
                </a:solidFill>
                <a:latin typeface="Arial (Body)"/>
              </a:rPr>
              <a:t>)</a:t>
            </a:r>
          </a:p>
          <a:p>
            <a:pPr marR="0" lvl="0" algn="l" defTabSz="914400" rtl="0" eaLnBrk="1" fontAlgn="auto" latinLnBrk="0" hangingPunct="1">
              <a:lnSpc>
                <a:spcPct val="100000"/>
              </a:lnSpc>
              <a:spcBef>
                <a:spcPts val="0"/>
              </a:spcBef>
              <a:spcAft>
                <a:spcPts val="0"/>
              </a:spcAft>
              <a:buClrTx/>
              <a:buSzTx/>
              <a:tabLst/>
              <a:defRPr/>
            </a:pPr>
            <a:endParaRPr lang="en-US" sz="2900">
              <a:solidFill>
                <a:schemeClr val="bg1"/>
              </a:solidFill>
              <a:latin typeface="Cambria"/>
            </a:endParaRPr>
          </a:p>
          <a:p>
            <a:pPr marR="0" lvl="0" algn="l" defTabSz="914400" rtl="0" eaLnBrk="1" fontAlgn="auto" latinLnBrk="0" hangingPunct="1">
              <a:lnSpc>
                <a:spcPct val="100000"/>
              </a:lnSpc>
              <a:spcBef>
                <a:spcPts val="0"/>
              </a:spcBef>
              <a:spcAft>
                <a:spcPts val="0"/>
              </a:spcAft>
              <a:buClrTx/>
              <a:buSzTx/>
              <a:tabLst/>
              <a:defRPr/>
            </a:pPr>
            <a:endParaRPr kumimoji="0" lang="en-US" sz="1800" i="0" u="none" strike="noStrike" kern="1200" cap="none" spc="0" normalizeH="0" baseline="0" noProof="0">
              <a:solidFill>
                <a:schemeClr val="bg1"/>
              </a:solidFill>
              <a:effectLst/>
              <a:uLnTx/>
              <a:uFillTx/>
              <a:latin typeface="Cambria"/>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b="1" i="0" u="none" strike="noStrike" kern="1200" cap="none" spc="0" normalizeH="0" baseline="0" noProof="0">
              <a:solidFill>
                <a:schemeClr val="bg1"/>
              </a:solidFill>
              <a:effectLst/>
              <a:uLnTx/>
              <a:uFillTx/>
              <a:latin typeface="Cambria"/>
              <a:ea typeface="+mn-ea"/>
              <a:cs typeface="+mn-cs"/>
            </a:endParaRPr>
          </a:p>
        </p:txBody>
      </p:sp>
      <p:pic>
        <p:nvPicPr>
          <p:cNvPr id="5" name="Content Placeholder 10">
            <a:extLst>
              <a:ext uri="{FF2B5EF4-FFF2-40B4-BE49-F238E27FC236}">
                <a16:creationId xmlns:a16="http://schemas.microsoft.com/office/drawing/2014/main" id="{760CD220-D470-3C96-B215-515DC97AA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0F35C57F-EC06-2593-15E8-6B1BF702C36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62AACF55-A93C-4615-75E9-CC14D6D6F4E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03C4F38-C7D0-73B5-1A0C-5ABD7A4A4A91}"/>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89915F6A-1CE1-EE76-2B53-B6937BDBCD72}"/>
              </a:ext>
            </a:extLst>
          </p:cNvPr>
          <p:cNvSpPr>
            <a:spLocks noChangeArrowheads="1"/>
          </p:cNvSpPr>
          <p:nvPr/>
        </p:nvSpPr>
        <p:spPr bwMode="auto">
          <a:xfrm>
            <a:off x="0" y="-461665"/>
            <a:ext cx="5531194"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p:txBody>
      </p:sp>
    </p:spTree>
    <p:extLst>
      <p:ext uri="{BB962C8B-B14F-4D97-AF65-F5344CB8AC3E}">
        <p14:creationId xmlns:p14="http://schemas.microsoft.com/office/powerpoint/2010/main" val="2044404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B4BF2-686E-1230-28FF-D08DD952EE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EE834-4CCD-9CF7-378E-368D2541E247}"/>
              </a:ext>
            </a:extLst>
          </p:cNvPr>
          <p:cNvSpPr>
            <a:spLocks noGrp="1"/>
          </p:cNvSpPr>
          <p:nvPr>
            <p:ph type="title"/>
          </p:nvPr>
        </p:nvSpPr>
        <p:spPr>
          <a:xfrm>
            <a:off x="609600" y="200260"/>
            <a:ext cx="10972800" cy="1611342"/>
          </a:xfrm>
        </p:spPr>
        <p:txBody>
          <a:bodyPr/>
          <a:lstStyle/>
          <a:p>
            <a:r>
              <a:rPr lang="en-US"/>
              <a:t>Model Training &amp; Evaluation</a:t>
            </a:r>
          </a:p>
        </p:txBody>
      </p:sp>
      <p:sp>
        <p:nvSpPr>
          <p:cNvPr id="6" name="Subtitle 2">
            <a:extLst>
              <a:ext uri="{FF2B5EF4-FFF2-40B4-BE49-F238E27FC236}">
                <a16:creationId xmlns:a16="http://schemas.microsoft.com/office/drawing/2014/main" id="{D9D7FAE3-7A71-718E-ACBC-F2CBCEB9AFD8}"/>
              </a:ext>
            </a:extLst>
          </p:cNvPr>
          <p:cNvSpPr txBox="1">
            <a:spLocks/>
          </p:cNvSpPr>
          <p:nvPr/>
        </p:nvSpPr>
        <p:spPr>
          <a:xfrm>
            <a:off x="668395" y="2554311"/>
            <a:ext cx="11035203" cy="2510295"/>
          </a:xfrm>
          <a:prstGeom prst="rect">
            <a:avLst/>
          </a:prstGeom>
          <a:ln>
            <a:solidFill>
              <a:schemeClr val="tx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err="1">
                <a:solidFill>
                  <a:sysClr val="windowText" lastClr="000000"/>
                </a:solidFill>
                <a:effectLst/>
                <a:uLnTx/>
                <a:uFillTx/>
                <a:latin typeface="Cambria"/>
                <a:ea typeface="+mn-ea"/>
                <a:cs typeface="+mn-cs"/>
              </a:rPr>
              <a:t>Xgboost</a:t>
            </a:r>
            <a:r>
              <a:rPr kumimoji="0" lang="en-US" sz="2400" b="0" i="0" u="none" strike="noStrike" kern="1200" cap="none" spc="0" normalizeH="0" baseline="0" noProof="0">
                <a:solidFill>
                  <a:sysClr val="windowText" lastClr="000000"/>
                </a:solidFill>
                <a:effectLst/>
                <a:uLnTx/>
                <a:uFillTx/>
                <a:latin typeface="Cambria"/>
                <a:ea typeface="+mn-ea"/>
                <a:cs typeface="+mn-cs"/>
              </a:rPr>
              <a:t> algorithm used for  Trained  Model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Trained on feature-engineered CEFR text 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Evaluate with Accuracy, Confusion Matrix, Precision-Recall Curve</a:t>
            </a:r>
          </a:p>
        </p:txBody>
      </p:sp>
      <p:pic>
        <p:nvPicPr>
          <p:cNvPr id="5" name="Content Placeholder 10">
            <a:extLst>
              <a:ext uri="{FF2B5EF4-FFF2-40B4-BE49-F238E27FC236}">
                <a16:creationId xmlns:a16="http://schemas.microsoft.com/office/drawing/2014/main" id="{405AFC87-73E0-11FC-8DBC-A27F6A61C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C34389C2-85B0-4796-8563-785A356CB3A8}"/>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C70030B0-B1A9-4F29-F999-484CE9B8555D}"/>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9C8573B-5586-44F4-43D8-0A1D4999D56F}"/>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117C2AE4-D25C-9BFA-E4D8-7301B5AB530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
        <p:nvSpPr>
          <p:cNvPr id="9" name="Rectangle 1">
            <a:extLst>
              <a:ext uri="{FF2B5EF4-FFF2-40B4-BE49-F238E27FC236}">
                <a16:creationId xmlns:a16="http://schemas.microsoft.com/office/drawing/2014/main" id="{AB9BE995-E448-0F00-2EFB-AEAA7DA884EB}"/>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Prepare the data for the RNN model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Design the model architecture</a:t>
            </a:r>
            <a:r>
              <a:rPr kumimoji="0" lang="en-US" altLang="en-US" sz="1800" b="0" i="0" u="none" strike="noStrike" cap="none" normalizeH="0" baseline="0">
                <a:ln>
                  <a:noFill/>
                </a:ln>
                <a:solidFill>
                  <a:schemeClr val="tx1"/>
                </a:solidFill>
                <a:effectLst/>
                <a:latin typeface="Arial" panose="020B0604020202020204" pitchFamily="34" charset="0"/>
              </a:rPr>
              <a:t> using an RNN (LSTM or GRU layers).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Train the model</a:t>
            </a:r>
            <a:r>
              <a:rPr kumimoji="0" lang="en-US" altLang="en-US" sz="1800" b="0" i="0" u="none" strike="noStrike" cap="none" normalizeH="0" baseline="0">
                <a:ln>
                  <a:noFill/>
                </a:ln>
                <a:solidFill>
                  <a:schemeClr val="tx1"/>
                </a:solidFill>
                <a:effectLst/>
                <a:latin typeface="Arial" panose="020B0604020202020204" pitchFamily="34" charset="0"/>
              </a:rPr>
              <a:t> on preprocessed audio features (MFCCs) and phoneme mappings.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Evaluate the model's performance</a:t>
            </a:r>
            <a:r>
              <a:rPr kumimoji="0" lang="en-US" altLang="en-US" sz="1800" b="0" i="0" u="none" strike="noStrike" cap="none" normalizeH="0" baseline="0">
                <a:ln>
                  <a:noFill/>
                </a:ln>
                <a:solidFill>
                  <a:schemeClr val="tx1"/>
                </a:solidFill>
                <a:effectLst/>
                <a:latin typeface="Arial" panose="020B0604020202020204" pitchFamily="34" charset="0"/>
              </a:rPr>
              <a:t>. </a:t>
            </a:r>
          </a:p>
        </p:txBody>
      </p:sp>
      <p:pic>
        <p:nvPicPr>
          <p:cNvPr id="11" name="Picture 10">
            <a:extLst>
              <a:ext uri="{FF2B5EF4-FFF2-40B4-BE49-F238E27FC236}">
                <a16:creationId xmlns:a16="http://schemas.microsoft.com/office/drawing/2014/main" id="{3CEDCD5C-AA71-4A5B-E6F9-D9969BB56E71}"/>
              </a:ext>
            </a:extLst>
          </p:cNvPr>
          <p:cNvPicPr>
            <a:picLocks noChangeAspect="1"/>
          </p:cNvPicPr>
          <p:nvPr/>
        </p:nvPicPr>
        <p:blipFill>
          <a:blip r:embed="rId4"/>
          <a:stretch>
            <a:fillRect/>
          </a:stretch>
        </p:blipFill>
        <p:spPr>
          <a:xfrm>
            <a:off x="1479176" y="3703899"/>
            <a:ext cx="6428629" cy="2875971"/>
          </a:xfrm>
          <a:prstGeom prst="rect">
            <a:avLst/>
          </a:prstGeom>
        </p:spPr>
      </p:pic>
    </p:spTree>
    <p:extLst>
      <p:ext uri="{BB962C8B-B14F-4D97-AF65-F5344CB8AC3E}">
        <p14:creationId xmlns:p14="http://schemas.microsoft.com/office/powerpoint/2010/main" val="3910262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BF65-C84B-45C3-72CA-AFDA68851174}"/>
              </a:ext>
            </a:extLst>
          </p:cNvPr>
          <p:cNvSpPr>
            <a:spLocks noGrp="1"/>
          </p:cNvSpPr>
          <p:nvPr>
            <p:ph type="title"/>
          </p:nvPr>
        </p:nvSpPr>
        <p:spPr/>
        <p:txBody>
          <a:bodyPr/>
          <a:lstStyle/>
          <a:p>
            <a:r>
              <a:rPr lang="en-US"/>
              <a:t>Our Team</a:t>
            </a:r>
          </a:p>
        </p:txBody>
      </p:sp>
      <p:pic>
        <p:nvPicPr>
          <p:cNvPr id="17" name="Content Placeholder 10">
            <a:extLst>
              <a:ext uri="{FF2B5EF4-FFF2-40B4-BE49-F238E27FC236}">
                <a16:creationId xmlns:a16="http://schemas.microsoft.com/office/drawing/2014/main" id="{6E82BCCA-60C1-0399-3CD4-872BD861B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8" name="Date Placeholder 7">
            <a:extLst>
              <a:ext uri="{FF2B5EF4-FFF2-40B4-BE49-F238E27FC236}">
                <a16:creationId xmlns:a16="http://schemas.microsoft.com/office/drawing/2014/main" id="{B7113866-33BA-DCB4-1D59-F8B6BDFF3930}"/>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9" name="Slide Number Placeholder 8">
            <a:extLst>
              <a:ext uri="{FF2B5EF4-FFF2-40B4-BE49-F238E27FC236}">
                <a16:creationId xmlns:a16="http://schemas.microsoft.com/office/drawing/2014/main" id="{57BE4BB8-66DA-0BDF-D7E0-1C9C13B2F23B}"/>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a:t>
            </a:fld>
            <a:endParaRPr lang="en-US" sz="1400" b="1">
              <a:solidFill>
                <a:schemeClr val="bg1"/>
              </a:solidFill>
              <a:latin typeface="Times New Roman" panose="02020603050405020304" pitchFamily="18" charset="0"/>
              <a:cs typeface="Times New Roman" panose="02020603050405020304" pitchFamily="18" charset="0"/>
            </a:endParaRPr>
          </a:p>
        </p:txBody>
      </p:sp>
      <p:pic>
        <p:nvPicPr>
          <p:cNvPr id="20" name="Picture 19" descr="A person wearing sunglasses and a white shirt&#10;&#10;Description automatically generated">
            <a:extLst>
              <a:ext uri="{FF2B5EF4-FFF2-40B4-BE49-F238E27FC236}">
                <a16:creationId xmlns:a16="http://schemas.microsoft.com/office/drawing/2014/main" id="{5F374848-9B70-5F65-EC65-38A686E50E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 y="2596100"/>
            <a:ext cx="2049529" cy="2328325"/>
          </a:xfrm>
          <a:prstGeom prst="rect">
            <a:avLst/>
          </a:prstGeom>
        </p:spPr>
      </p:pic>
      <p:pic>
        <p:nvPicPr>
          <p:cNvPr id="21" name="Picture 20">
            <a:extLst>
              <a:ext uri="{FF2B5EF4-FFF2-40B4-BE49-F238E27FC236}">
                <a16:creationId xmlns:a16="http://schemas.microsoft.com/office/drawing/2014/main" id="{85C805D7-4FCC-1472-ECEF-983CCC78F4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3037" y="2551213"/>
            <a:ext cx="1994825" cy="2513348"/>
          </a:xfrm>
          <a:prstGeom prst="rect">
            <a:avLst/>
          </a:prstGeom>
        </p:spPr>
      </p:pic>
      <p:pic>
        <p:nvPicPr>
          <p:cNvPr id="23" name="Picture 22">
            <a:extLst>
              <a:ext uri="{FF2B5EF4-FFF2-40B4-BE49-F238E27FC236}">
                <a16:creationId xmlns:a16="http://schemas.microsoft.com/office/drawing/2014/main" id="{70EE6CBB-D5F9-7E39-5890-28A180AC9B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3611" y="2543849"/>
            <a:ext cx="1823954" cy="2520712"/>
          </a:xfrm>
          <a:prstGeom prst="rect">
            <a:avLst/>
          </a:prstGeom>
        </p:spPr>
      </p:pic>
      <p:pic>
        <p:nvPicPr>
          <p:cNvPr id="25" name="Picture 24">
            <a:extLst>
              <a:ext uri="{FF2B5EF4-FFF2-40B4-BE49-F238E27FC236}">
                <a16:creationId xmlns:a16="http://schemas.microsoft.com/office/drawing/2014/main" id="{16A0B679-F024-F4CD-BA16-0D723902A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4235" y="2543850"/>
            <a:ext cx="2243130" cy="2513348"/>
          </a:xfrm>
          <a:prstGeom prst="rect">
            <a:avLst/>
          </a:prstGeom>
        </p:spPr>
      </p:pic>
      <p:sp>
        <p:nvSpPr>
          <p:cNvPr id="26" name="TextBox 25">
            <a:extLst>
              <a:ext uri="{FF2B5EF4-FFF2-40B4-BE49-F238E27FC236}">
                <a16:creationId xmlns:a16="http://schemas.microsoft.com/office/drawing/2014/main" id="{534AACC4-E308-71A1-7588-586C38C91749}"/>
              </a:ext>
            </a:extLst>
          </p:cNvPr>
          <p:cNvSpPr txBox="1"/>
          <p:nvPr/>
        </p:nvSpPr>
        <p:spPr>
          <a:xfrm>
            <a:off x="594360" y="5306110"/>
            <a:ext cx="2009990" cy="646331"/>
          </a:xfrm>
          <a:prstGeom prst="rect">
            <a:avLst/>
          </a:prstGeom>
          <a:noFill/>
          <a:ln>
            <a:solidFill>
              <a:schemeClr val="bg1"/>
            </a:solidFill>
          </a:ln>
        </p:spPr>
        <p:txBody>
          <a:bodyPr wrap="square" rtlCol="0">
            <a:spAutoFit/>
          </a:bodyPr>
          <a:lstStyle/>
          <a:p>
            <a:pPr algn="ctr"/>
            <a:r>
              <a:rPr lang="en-US" err="1">
                <a:solidFill>
                  <a:schemeClr val="bg1"/>
                </a:solidFill>
              </a:rPr>
              <a:t>Ranaweera</a:t>
            </a:r>
            <a:r>
              <a:rPr lang="en-US">
                <a:solidFill>
                  <a:schemeClr val="bg1"/>
                </a:solidFill>
              </a:rPr>
              <a:t> A.P.</a:t>
            </a:r>
          </a:p>
          <a:p>
            <a:pPr algn="ctr"/>
            <a:r>
              <a:rPr lang="en-US">
                <a:solidFill>
                  <a:schemeClr val="bg1"/>
                </a:solidFill>
              </a:rPr>
              <a:t>IT21182396</a:t>
            </a:r>
          </a:p>
        </p:txBody>
      </p:sp>
      <p:sp>
        <p:nvSpPr>
          <p:cNvPr id="27" name="TextBox 26">
            <a:extLst>
              <a:ext uri="{FF2B5EF4-FFF2-40B4-BE49-F238E27FC236}">
                <a16:creationId xmlns:a16="http://schemas.microsoft.com/office/drawing/2014/main" id="{A8D442C3-9898-8567-0FFD-DB59C0AC22F7}"/>
              </a:ext>
            </a:extLst>
          </p:cNvPr>
          <p:cNvSpPr txBox="1"/>
          <p:nvPr/>
        </p:nvSpPr>
        <p:spPr>
          <a:xfrm>
            <a:off x="2962275" y="5334685"/>
            <a:ext cx="2876550" cy="646331"/>
          </a:xfrm>
          <a:prstGeom prst="rect">
            <a:avLst/>
          </a:prstGeom>
          <a:noFill/>
          <a:ln>
            <a:solidFill>
              <a:schemeClr val="bg1"/>
            </a:solidFill>
          </a:ln>
        </p:spPr>
        <p:txBody>
          <a:bodyPr wrap="square" rtlCol="0">
            <a:spAutoFit/>
          </a:bodyPr>
          <a:lstStyle/>
          <a:p>
            <a:pPr algn="ctr"/>
            <a:r>
              <a:rPr lang="en-US">
                <a:solidFill>
                  <a:schemeClr val="bg1"/>
                </a:solidFill>
              </a:rPr>
              <a:t>Kumarathunga S. A. D. S.</a:t>
            </a:r>
          </a:p>
          <a:p>
            <a:pPr algn="ctr"/>
            <a:r>
              <a:rPr lang="en-US">
                <a:solidFill>
                  <a:schemeClr val="bg1"/>
                </a:solidFill>
              </a:rPr>
              <a:t>IT21182396</a:t>
            </a:r>
          </a:p>
        </p:txBody>
      </p:sp>
      <p:sp>
        <p:nvSpPr>
          <p:cNvPr id="28" name="TextBox 27">
            <a:extLst>
              <a:ext uri="{FF2B5EF4-FFF2-40B4-BE49-F238E27FC236}">
                <a16:creationId xmlns:a16="http://schemas.microsoft.com/office/drawing/2014/main" id="{A8B5B1A2-D4C7-434D-89CE-4D4236474AD9}"/>
              </a:ext>
            </a:extLst>
          </p:cNvPr>
          <p:cNvSpPr txBox="1"/>
          <p:nvPr/>
        </p:nvSpPr>
        <p:spPr>
          <a:xfrm>
            <a:off x="6159746" y="5306110"/>
            <a:ext cx="2668263" cy="646331"/>
          </a:xfrm>
          <a:prstGeom prst="rect">
            <a:avLst/>
          </a:prstGeom>
          <a:noFill/>
          <a:ln>
            <a:solidFill>
              <a:schemeClr val="bg1"/>
            </a:solidFill>
          </a:ln>
        </p:spPr>
        <p:txBody>
          <a:bodyPr wrap="square" rtlCol="0">
            <a:spAutoFit/>
          </a:bodyPr>
          <a:lstStyle/>
          <a:p>
            <a:pPr algn="ctr"/>
            <a:r>
              <a:rPr lang="en-US" err="1">
                <a:solidFill>
                  <a:schemeClr val="bg1"/>
                </a:solidFill>
              </a:rPr>
              <a:t>Sooriyaarachchi</a:t>
            </a:r>
            <a:r>
              <a:rPr lang="en-US">
                <a:solidFill>
                  <a:schemeClr val="bg1"/>
                </a:solidFill>
              </a:rPr>
              <a:t> M.D.A.</a:t>
            </a:r>
          </a:p>
          <a:p>
            <a:pPr algn="ctr"/>
            <a:r>
              <a:rPr lang="en-US">
                <a:solidFill>
                  <a:schemeClr val="bg1"/>
                </a:solidFill>
              </a:rPr>
              <a:t>IT21173790</a:t>
            </a:r>
          </a:p>
        </p:txBody>
      </p:sp>
      <p:sp>
        <p:nvSpPr>
          <p:cNvPr id="29" name="TextBox 28">
            <a:extLst>
              <a:ext uri="{FF2B5EF4-FFF2-40B4-BE49-F238E27FC236}">
                <a16:creationId xmlns:a16="http://schemas.microsoft.com/office/drawing/2014/main" id="{06FED09B-A780-1687-6F89-09118E460C59}"/>
              </a:ext>
            </a:extLst>
          </p:cNvPr>
          <p:cNvSpPr txBox="1"/>
          <p:nvPr/>
        </p:nvSpPr>
        <p:spPr>
          <a:xfrm>
            <a:off x="9104236" y="5306110"/>
            <a:ext cx="2243129" cy="646331"/>
          </a:xfrm>
          <a:prstGeom prst="rect">
            <a:avLst/>
          </a:prstGeom>
          <a:noFill/>
          <a:ln>
            <a:solidFill>
              <a:schemeClr val="bg1"/>
            </a:solidFill>
          </a:ln>
        </p:spPr>
        <p:txBody>
          <a:bodyPr wrap="square" rtlCol="0">
            <a:spAutoFit/>
          </a:bodyPr>
          <a:lstStyle/>
          <a:p>
            <a:pPr algn="ctr"/>
            <a:r>
              <a:rPr lang="en-US">
                <a:solidFill>
                  <a:schemeClr val="bg1"/>
                </a:solidFill>
              </a:rPr>
              <a:t>Senanayake </a:t>
            </a:r>
            <a:r>
              <a:rPr lang="en-US" err="1">
                <a:solidFill>
                  <a:schemeClr val="bg1"/>
                </a:solidFill>
              </a:rPr>
              <a:t>W.G.B</a:t>
            </a:r>
            <a:r>
              <a:rPr lang="en-US">
                <a:solidFill>
                  <a:schemeClr val="bg1"/>
                </a:solidFill>
              </a:rPr>
              <a:t>.</a:t>
            </a:r>
          </a:p>
          <a:p>
            <a:pPr algn="ctr"/>
            <a:r>
              <a:rPr lang="en-US">
                <a:solidFill>
                  <a:schemeClr val="bg1"/>
                </a:solidFill>
              </a:rPr>
              <a:t>IT21158322</a:t>
            </a:r>
          </a:p>
        </p:txBody>
      </p:sp>
    </p:spTree>
    <p:extLst>
      <p:ext uri="{BB962C8B-B14F-4D97-AF65-F5344CB8AC3E}">
        <p14:creationId xmlns:p14="http://schemas.microsoft.com/office/powerpoint/2010/main" val="3346685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5D1CD-BC25-A845-7D03-878E09BA4F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5AF8C-646F-636A-C414-7F3D6BE57E9B}"/>
              </a:ext>
            </a:extLst>
          </p:cNvPr>
          <p:cNvSpPr>
            <a:spLocks noGrp="1"/>
          </p:cNvSpPr>
          <p:nvPr>
            <p:ph type="title"/>
          </p:nvPr>
        </p:nvSpPr>
        <p:spPr>
          <a:xfrm>
            <a:off x="165825" y="83946"/>
            <a:ext cx="11475313" cy="1368679"/>
          </a:xfrm>
        </p:spPr>
        <p:txBody>
          <a:bodyPr/>
          <a:lstStyle/>
          <a:p>
            <a:pPr algn="ctr" rtl="0"/>
            <a:r>
              <a:rPr lang="en-US" sz="3600">
                <a:solidFill>
                  <a:srgbClr val="242424"/>
                </a:solidFill>
                <a:latin typeface="Arial" panose="020B0604020202020204" pitchFamily="34" charset="0"/>
              </a:rPr>
              <a:t>RAG Implementation Work Flow</a:t>
            </a:r>
            <a:br>
              <a:rPr lang="en-US" sz="3600" i="0" u="none" strike="noStrike">
                <a:solidFill>
                  <a:srgbClr val="242424"/>
                </a:solidFill>
                <a:effectLst/>
                <a:latin typeface="Arial" panose="020B0604020202020204" pitchFamily="34" charset="0"/>
              </a:rPr>
            </a:br>
            <a:br>
              <a:rPr lang="en-US" sz="3600" i="0" u="none" strike="noStrike">
                <a:solidFill>
                  <a:srgbClr val="242424"/>
                </a:solidFill>
                <a:effectLst/>
                <a:latin typeface="Arial" panose="020B0604020202020204" pitchFamily="34" charset="0"/>
              </a:rPr>
            </a:br>
            <a:r>
              <a:rPr lang="en-US" sz="2800" i="0" u="none" strike="noStrike">
                <a:solidFill>
                  <a:srgbClr val="000000"/>
                </a:solidFill>
                <a:effectLst/>
                <a:latin typeface="Arial" panose="020B0604020202020204" pitchFamily="34" charset="0"/>
                <a:cs typeface="Arial" panose="020B0604020202020204" pitchFamily="34" charset="0"/>
              </a:rPr>
              <a:t>Embedding </a:t>
            </a:r>
            <a:r>
              <a:rPr lang="en-US" sz="2800">
                <a:effectLst/>
                <a:latin typeface="Arial" panose="020B0604020202020204" pitchFamily="34" charset="0"/>
                <a:cs typeface="Arial" panose="020B0604020202020204" pitchFamily="34" charset="0"/>
              </a:rPr>
              <a:t>​</a:t>
            </a:r>
            <a:r>
              <a:rPr lang="en-US" sz="2800" i="0" u="none" strike="noStrike">
                <a:solidFill>
                  <a:srgbClr val="000000"/>
                </a:solidFill>
                <a:effectLst/>
                <a:latin typeface="Arial" panose="020B0604020202020204" pitchFamily="34" charset="0"/>
                <a:cs typeface="Arial" panose="020B0604020202020204" pitchFamily="34" charset="0"/>
              </a:rPr>
              <a:t>Creation</a:t>
            </a:r>
            <a:endParaRPr lang="en-US" sz="2800">
              <a:effectLst/>
              <a:latin typeface="Arial" panose="020B0604020202020204" pitchFamily="34" charset="0"/>
              <a:cs typeface="Arial" panose="020B0604020202020204" pitchFamily="34" charset="0"/>
            </a:endParaRPr>
          </a:p>
        </p:txBody>
      </p:sp>
      <p:pic>
        <p:nvPicPr>
          <p:cNvPr id="12" name="Content Placeholder 10">
            <a:extLst>
              <a:ext uri="{FF2B5EF4-FFF2-40B4-BE49-F238E27FC236}">
                <a16:creationId xmlns:a16="http://schemas.microsoft.com/office/drawing/2014/main" id="{F2E9D2EE-D07F-EA25-D3DD-0382B7F37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63D412E0-C58D-8F83-50F0-8F167ABA926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ACA7664F-47B7-2F18-B060-D2CCE8CA145D}"/>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B7E9C270-665E-2259-9193-9862755517EA}"/>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pic>
        <p:nvPicPr>
          <p:cNvPr id="9" name="Picture 8">
            <a:extLst>
              <a:ext uri="{FF2B5EF4-FFF2-40B4-BE49-F238E27FC236}">
                <a16:creationId xmlns:a16="http://schemas.microsoft.com/office/drawing/2014/main" id="{45DA53B0-E366-CE76-FEE6-8817D7BF9A95}"/>
              </a:ext>
            </a:extLst>
          </p:cNvPr>
          <p:cNvPicPr>
            <a:picLocks noChangeAspect="1"/>
          </p:cNvPicPr>
          <p:nvPr/>
        </p:nvPicPr>
        <p:blipFill>
          <a:blip r:embed="rId4"/>
          <a:stretch>
            <a:fillRect/>
          </a:stretch>
        </p:blipFill>
        <p:spPr>
          <a:xfrm>
            <a:off x="328832" y="1728562"/>
            <a:ext cx="5254906" cy="3863901"/>
          </a:xfrm>
          <a:prstGeom prst="rect">
            <a:avLst/>
          </a:prstGeom>
        </p:spPr>
      </p:pic>
      <p:pic>
        <p:nvPicPr>
          <p:cNvPr id="15" name="Picture 14">
            <a:extLst>
              <a:ext uri="{FF2B5EF4-FFF2-40B4-BE49-F238E27FC236}">
                <a16:creationId xmlns:a16="http://schemas.microsoft.com/office/drawing/2014/main" id="{47DF2C53-E479-BC7B-682C-6BC7E4AD4001}"/>
              </a:ext>
            </a:extLst>
          </p:cNvPr>
          <p:cNvPicPr>
            <a:picLocks noChangeAspect="1"/>
          </p:cNvPicPr>
          <p:nvPr/>
        </p:nvPicPr>
        <p:blipFill>
          <a:blip r:embed="rId5"/>
          <a:stretch>
            <a:fillRect/>
          </a:stretch>
        </p:blipFill>
        <p:spPr>
          <a:xfrm>
            <a:off x="5984112" y="1740137"/>
            <a:ext cx="5347112" cy="4205401"/>
          </a:xfrm>
          <a:prstGeom prst="rect">
            <a:avLst/>
          </a:prstGeom>
        </p:spPr>
      </p:pic>
    </p:spTree>
    <p:extLst>
      <p:ext uri="{BB962C8B-B14F-4D97-AF65-F5344CB8AC3E}">
        <p14:creationId xmlns:p14="http://schemas.microsoft.com/office/powerpoint/2010/main" val="171365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23265-D37F-7062-8EE7-34F740CB95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0347E-D2FF-7E5C-805B-43D957A4E44D}"/>
              </a:ext>
            </a:extLst>
          </p:cNvPr>
          <p:cNvSpPr>
            <a:spLocks noGrp="1"/>
          </p:cNvSpPr>
          <p:nvPr>
            <p:ph type="title"/>
          </p:nvPr>
        </p:nvSpPr>
        <p:spPr>
          <a:xfrm>
            <a:off x="154250" y="83946"/>
            <a:ext cx="11475313" cy="1368679"/>
          </a:xfrm>
        </p:spPr>
        <p:txBody>
          <a:bodyPr/>
          <a:lstStyle/>
          <a:p>
            <a:pPr algn="ctr" rtl="0"/>
            <a:r>
              <a:rPr lang="en-US" sz="3600">
                <a:solidFill>
                  <a:srgbClr val="242424"/>
                </a:solidFill>
                <a:latin typeface="Arial" panose="020B0604020202020204" pitchFamily="34" charset="0"/>
              </a:rPr>
              <a:t>RAG Implementation Work Flow</a:t>
            </a:r>
            <a:br>
              <a:rPr lang="en-US" sz="3600" i="0" u="none" strike="noStrike">
                <a:solidFill>
                  <a:srgbClr val="242424"/>
                </a:solidFill>
                <a:effectLst/>
                <a:latin typeface="Arial" panose="020B0604020202020204" pitchFamily="34" charset="0"/>
              </a:rPr>
            </a:br>
            <a:br>
              <a:rPr lang="en-US" sz="3600" i="0" u="none" strike="noStrike">
                <a:solidFill>
                  <a:srgbClr val="242424"/>
                </a:solidFill>
                <a:effectLst/>
                <a:latin typeface="Arial" panose="020B0604020202020204" pitchFamily="34" charset="0"/>
              </a:rPr>
            </a:br>
            <a:r>
              <a:rPr lang="en-US" sz="2800" i="0" u="none" strike="noStrike">
                <a:solidFill>
                  <a:srgbClr val="000000"/>
                </a:solidFill>
                <a:effectLst/>
                <a:latin typeface="Arial" panose="020B0604020202020204" pitchFamily="34" charset="0"/>
                <a:cs typeface="Arial" panose="020B0604020202020204" pitchFamily="34" charset="0"/>
              </a:rPr>
              <a:t>RAG system </a:t>
            </a:r>
            <a:r>
              <a:rPr lang="en-US" sz="2800">
                <a:solidFill>
                  <a:srgbClr val="000000"/>
                </a:solidFill>
                <a:latin typeface="Arial" panose="020B0604020202020204" pitchFamily="34" charset="0"/>
                <a:cs typeface="Arial" panose="020B0604020202020204" pitchFamily="34" charset="0"/>
              </a:rPr>
              <a:t>Integrate</a:t>
            </a:r>
            <a:r>
              <a:rPr lang="en-US" sz="2800" i="0" u="none" strike="noStrike">
                <a:solidFill>
                  <a:srgbClr val="000000"/>
                </a:solidFill>
                <a:effectLst/>
                <a:latin typeface="Arial" panose="020B0604020202020204" pitchFamily="34" charset="0"/>
                <a:cs typeface="Arial" panose="020B0604020202020204" pitchFamily="34" charset="0"/>
              </a:rPr>
              <a:t> with Fast API</a:t>
            </a:r>
            <a:endParaRPr lang="en-US" sz="2800">
              <a:effectLst/>
              <a:latin typeface="Arial" panose="020B0604020202020204" pitchFamily="34" charset="0"/>
              <a:cs typeface="Arial" panose="020B0604020202020204" pitchFamily="34" charset="0"/>
            </a:endParaRPr>
          </a:p>
        </p:txBody>
      </p:sp>
      <p:pic>
        <p:nvPicPr>
          <p:cNvPr id="12" name="Content Placeholder 10">
            <a:extLst>
              <a:ext uri="{FF2B5EF4-FFF2-40B4-BE49-F238E27FC236}">
                <a16:creationId xmlns:a16="http://schemas.microsoft.com/office/drawing/2014/main" id="{2805EFB6-F72F-CC87-473A-2E2B27412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716DC250-B7EE-B2FB-B15F-F2798E464232}"/>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861B3D7D-904F-C72E-2740-6BE39F8D58A1}"/>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3184F5CD-7270-F9FA-8B1D-4E571AB2EDC9}"/>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pic>
        <p:nvPicPr>
          <p:cNvPr id="4" name="Picture 3">
            <a:extLst>
              <a:ext uri="{FF2B5EF4-FFF2-40B4-BE49-F238E27FC236}">
                <a16:creationId xmlns:a16="http://schemas.microsoft.com/office/drawing/2014/main" id="{6939543C-C6F8-500C-F5C3-03A8C84FD488}"/>
              </a:ext>
            </a:extLst>
          </p:cNvPr>
          <p:cNvPicPr>
            <a:picLocks noChangeAspect="1"/>
          </p:cNvPicPr>
          <p:nvPr/>
        </p:nvPicPr>
        <p:blipFill>
          <a:blip r:embed="rId4"/>
          <a:stretch>
            <a:fillRect/>
          </a:stretch>
        </p:blipFill>
        <p:spPr>
          <a:xfrm>
            <a:off x="544010" y="1640542"/>
            <a:ext cx="7827370" cy="4184910"/>
          </a:xfrm>
          <a:prstGeom prst="rect">
            <a:avLst/>
          </a:prstGeom>
        </p:spPr>
      </p:pic>
    </p:spTree>
    <p:extLst>
      <p:ext uri="{BB962C8B-B14F-4D97-AF65-F5344CB8AC3E}">
        <p14:creationId xmlns:p14="http://schemas.microsoft.com/office/powerpoint/2010/main" val="30483469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B1E6B-257F-9ED3-CFCB-921F5D6096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E214C8-E30D-A90D-92AA-0A4738CC98CD}"/>
              </a:ext>
            </a:extLst>
          </p:cNvPr>
          <p:cNvSpPr>
            <a:spLocks noGrp="1"/>
          </p:cNvSpPr>
          <p:nvPr>
            <p:ph type="title"/>
          </p:nvPr>
        </p:nvSpPr>
        <p:spPr>
          <a:xfrm>
            <a:off x="594360" y="198408"/>
            <a:ext cx="10972800" cy="1611342"/>
          </a:xfrm>
        </p:spPr>
        <p:txBody>
          <a:bodyPr/>
          <a:lstStyle/>
          <a:p>
            <a:r>
              <a:rPr lang="en-US"/>
              <a:t>Progress up to now(90%)</a:t>
            </a:r>
          </a:p>
        </p:txBody>
      </p:sp>
      <p:sp>
        <p:nvSpPr>
          <p:cNvPr id="6" name="Subtitle 2">
            <a:extLst>
              <a:ext uri="{FF2B5EF4-FFF2-40B4-BE49-F238E27FC236}">
                <a16:creationId xmlns:a16="http://schemas.microsoft.com/office/drawing/2014/main" id="{B556E6F3-A8CA-D196-B62A-F29994285A0D}"/>
              </a:ext>
            </a:extLst>
          </p:cNvPr>
          <p:cNvSpPr txBox="1">
            <a:spLocks/>
          </p:cNvSpPr>
          <p:nvPr/>
        </p:nvSpPr>
        <p:spPr>
          <a:xfrm>
            <a:off x="594360" y="2805417"/>
            <a:ext cx="8034073" cy="3050634"/>
          </a:xfrm>
          <a:prstGeom prst="rect">
            <a:avLst/>
          </a:prstGeom>
          <a:ln>
            <a:solidFill>
              <a:schemeClr val="tx1"/>
            </a:solidFill>
          </a:ln>
        </p:spPr>
        <p:txBody>
          <a:bodyPr vert="horz" lIns="91440" tIns="45720" rIns="91440" bIns="45720" rtlCol="0">
            <a:normAutofit fontScale="925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Prepared the dataset (Vocabulary List and CREF Level Student Writing Text Dataset).</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Trained the model to predict levels and deployed it.</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Created a Retrieval-Augmented Generation (RAG) system for personalized gaming content retrieval based on user level and preferences.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Completed </a:t>
            </a:r>
            <a:r>
              <a:rPr kumimoji="0" lang="en-US" sz="2200" i="0" u="none" strike="noStrike" kern="1200" cap="none" spc="0" normalizeH="0" baseline="0" noProof="0" err="1">
                <a:solidFill>
                  <a:sysClr val="windowText" lastClr="000000"/>
                </a:solidFill>
                <a:effectLst/>
                <a:uLnTx/>
                <a:uFillTx/>
                <a:latin typeface="Cambria"/>
                <a:ea typeface="+mn-ea"/>
                <a:cs typeface="+mn-cs"/>
              </a:rPr>
              <a:t>FastAPI</a:t>
            </a:r>
            <a:r>
              <a:rPr kumimoji="0" lang="en-US" sz="2200" i="0" u="none" strike="noStrike" kern="1200" cap="none" spc="0" normalizeH="0" baseline="0" noProof="0">
                <a:solidFill>
                  <a:sysClr val="windowText" lastClr="000000"/>
                </a:solidFill>
                <a:effectLst/>
                <a:uLnTx/>
                <a:uFillTx/>
                <a:latin typeface="Cambria"/>
                <a:ea typeface="+mn-ea"/>
                <a:cs typeface="+mn-cs"/>
              </a:rPr>
              <a:t> backend.</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Implemented the frontend UI and integrated it with the backend.</a:t>
            </a:r>
            <a:endParaRPr kumimoji="0" lang="en-US" sz="600" b="1" i="0" u="none" strike="noStrike" kern="1200" cap="none" spc="0" normalizeH="0" baseline="0" noProof="0">
              <a:solidFill>
                <a:sysClr val="windowText" lastClr="000000"/>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solidFill>
                <a:sysClr val="windowText" lastClr="000000"/>
              </a:solidFill>
              <a:effectLst/>
              <a:uLnTx/>
              <a:uFillTx/>
              <a:latin typeface="Cambria"/>
              <a:ea typeface="+mn-ea"/>
              <a:cs typeface="+mn-cs"/>
            </a:endParaRPr>
          </a:p>
        </p:txBody>
      </p:sp>
      <p:pic>
        <p:nvPicPr>
          <p:cNvPr id="5" name="Content Placeholder 10">
            <a:extLst>
              <a:ext uri="{FF2B5EF4-FFF2-40B4-BE49-F238E27FC236}">
                <a16:creationId xmlns:a16="http://schemas.microsoft.com/office/drawing/2014/main" id="{919F2E22-B1AC-3ED6-1091-3FB6D61C6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649BA97-B4F6-C9BB-462C-5A4208287911}"/>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107F9400-5ECE-3029-3463-CAE827492B61}"/>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6709DE1-C6B6-038C-FF80-B62C0CC43D87}"/>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194857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D4EBD-9F84-F906-2A86-3A448BE729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192541-6637-E099-B5E9-41A6B73E0886}"/>
              </a:ext>
            </a:extLst>
          </p:cNvPr>
          <p:cNvSpPr>
            <a:spLocks noGrp="1"/>
          </p:cNvSpPr>
          <p:nvPr>
            <p:ph type="title"/>
          </p:nvPr>
        </p:nvSpPr>
        <p:spPr>
          <a:xfrm>
            <a:off x="594360" y="198408"/>
            <a:ext cx="10972800" cy="1611342"/>
          </a:xfrm>
        </p:spPr>
        <p:txBody>
          <a:bodyPr/>
          <a:lstStyle/>
          <a:p>
            <a:r>
              <a:rPr lang="en-US"/>
              <a:t>What is to be done</a:t>
            </a:r>
          </a:p>
        </p:txBody>
      </p:sp>
      <p:sp>
        <p:nvSpPr>
          <p:cNvPr id="6" name="Subtitle 2">
            <a:extLst>
              <a:ext uri="{FF2B5EF4-FFF2-40B4-BE49-F238E27FC236}">
                <a16:creationId xmlns:a16="http://schemas.microsoft.com/office/drawing/2014/main" id="{FC8BDF65-79C5-10E8-8FB6-908C0B64DA18}"/>
              </a:ext>
            </a:extLst>
          </p:cNvPr>
          <p:cNvSpPr txBox="1">
            <a:spLocks/>
          </p:cNvSpPr>
          <p:nvPr/>
        </p:nvSpPr>
        <p:spPr>
          <a:xfrm>
            <a:off x="594360" y="2805417"/>
            <a:ext cx="8034073" cy="3050634"/>
          </a:xfrm>
          <a:prstGeom prst="rect">
            <a:avLst/>
          </a:prstGeom>
          <a:ln>
            <a:solidFill>
              <a:schemeClr val="tx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Enhance model accuracy by incorporating additional data.</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Perform thorough testing.</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Deploy all components..</a:t>
            </a:r>
            <a:endParaRPr kumimoji="0" lang="en-US" sz="600" b="1" i="0" u="none" strike="noStrike" kern="1200" cap="none" spc="0" normalizeH="0" baseline="0" noProof="0">
              <a:solidFill>
                <a:sysClr val="windowText" lastClr="000000"/>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solidFill>
                <a:sysClr val="windowText" lastClr="000000"/>
              </a:solidFill>
              <a:effectLst/>
              <a:uLnTx/>
              <a:uFillTx/>
              <a:latin typeface="Cambria"/>
              <a:ea typeface="+mn-ea"/>
              <a:cs typeface="+mn-cs"/>
            </a:endParaRPr>
          </a:p>
        </p:txBody>
      </p:sp>
      <p:pic>
        <p:nvPicPr>
          <p:cNvPr id="5" name="Content Placeholder 10">
            <a:extLst>
              <a:ext uri="{FF2B5EF4-FFF2-40B4-BE49-F238E27FC236}">
                <a16:creationId xmlns:a16="http://schemas.microsoft.com/office/drawing/2014/main" id="{135CCFAC-925A-8965-3B23-DCE5E1F418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5CFFC519-00EE-8C52-3AFC-BF6F9B2EFEA2}"/>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66278F14-4A3B-90A4-F385-CB5D3A4BF3AB}"/>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9AAE708-8C33-22EF-F2FB-7C4B7B1D947B}"/>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9043387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a:t>References</a:t>
            </a:r>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24</a:t>
            </a:fld>
            <a:endParaRPr lang="en-US">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4/15/2025</a:t>
            </a:fld>
            <a:endParaRPr lang="en-US">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24</a:t>
            </a:fld>
            <a:endParaRPr lang="en-US"/>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4/15/2025</a:t>
            </a:fld>
            <a:endParaRPr lang="en-US"/>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6F7541D-9A48-07BA-8C62-FD729FDCBD55}"/>
              </a:ext>
            </a:extLst>
          </p:cNvPr>
          <p:cNvSpPr txBox="1"/>
          <p:nvPr/>
        </p:nvSpPr>
        <p:spPr>
          <a:xfrm>
            <a:off x="1117600" y="2710646"/>
            <a:ext cx="8813478" cy="3139321"/>
          </a:xfrm>
          <a:prstGeom prst="rect">
            <a:avLst/>
          </a:prstGeom>
          <a:noFill/>
        </p:spPr>
        <p:txBody>
          <a:bodyPr wrap="square" rtlCol="0">
            <a:spAutoFit/>
          </a:bodyPr>
          <a:lstStyle/>
          <a:p>
            <a:r>
              <a:rPr lang="en-US">
                <a:solidFill>
                  <a:schemeClr val="bg1"/>
                </a:solidFill>
              </a:rPr>
              <a:t>[1] P. Dillenbourg, M. Jermann, and S. Gurtner, "Introduction to dual and interactive learning," </a:t>
            </a:r>
            <a:r>
              <a:rPr lang="en-US" i="1">
                <a:solidFill>
                  <a:schemeClr val="bg1"/>
                </a:solidFill>
              </a:rPr>
              <a:t>New Learning Models</a:t>
            </a:r>
            <a:r>
              <a:rPr lang="en-US">
                <a:solidFill>
                  <a:schemeClr val="bg1"/>
                </a:solidFill>
              </a:rPr>
              <a:t>, vol. 5, no. 3, pp. 45-55, 2006.</a:t>
            </a:r>
          </a:p>
          <a:p>
            <a:endParaRPr lang="en-US">
              <a:solidFill>
                <a:schemeClr val="bg1"/>
              </a:solidFill>
            </a:endParaRPr>
          </a:p>
          <a:p>
            <a:r>
              <a:rPr lang="en-US">
                <a:solidFill>
                  <a:schemeClr val="bg1"/>
                </a:solidFill>
              </a:rPr>
              <a:t>[2] T. B. Brown et al., "Language Models are Few-Shot Learners," </a:t>
            </a:r>
            <a:r>
              <a:rPr lang="en-US" i="1" err="1">
                <a:solidFill>
                  <a:schemeClr val="bg1"/>
                </a:solidFill>
              </a:rPr>
              <a:t>arXiv</a:t>
            </a:r>
            <a:r>
              <a:rPr lang="en-US" i="1">
                <a:solidFill>
                  <a:schemeClr val="bg1"/>
                </a:solidFill>
              </a:rPr>
              <a:t> preprint arXiv:2005.14165</a:t>
            </a:r>
            <a:r>
              <a:rPr lang="en-US">
                <a:solidFill>
                  <a:schemeClr val="bg1"/>
                </a:solidFill>
              </a:rPr>
              <a:t>, 2020.</a:t>
            </a:r>
          </a:p>
          <a:p>
            <a:endParaRPr lang="en-US">
              <a:solidFill>
                <a:schemeClr val="bg1"/>
              </a:solidFill>
            </a:endParaRPr>
          </a:p>
          <a:p>
            <a:r>
              <a:rPr lang="en-US">
                <a:solidFill>
                  <a:schemeClr val="bg1"/>
                </a:solidFill>
              </a:rPr>
              <a:t>[3] A. K. Dey and G. D. Abowd, "Towards a Better Understanding of Context and Context-Awareness," </a:t>
            </a:r>
            <a:r>
              <a:rPr lang="en-US" i="1">
                <a:solidFill>
                  <a:schemeClr val="bg1"/>
                </a:solidFill>
              </a:rPr>
              <a:t>Proc. HUC '99</a:t>
            </a:r>
            <a:r>
              <a:rPr lang="en-US">
                <a:solidFill>
                  <a:schemeClr val="bg1"/>
                </a:solidFill>
              </a:rPr>
              <a:t>, 1999, pp. 304-307.</a:t>
            </a:r>
          </a:p>
          <a:p>
            <a:endParaRPr lang="en-US">
              <a:solidFill>
                <a:schemeClr val="bg1"/>
              </a:solidFill>
            </a:endParaRPr>
          </a:p>
          <a:p>
            <a:r>
              <a:rPr lang="en-US">
                <a:solidFill>
                  <a:schemeClr val="bg1"/>
                </a:solidFill>
              </a:rPr>
              <a:t>[4] N. G. Nagy, P. W. Herman, and R. C. Anderson, "Learning Words From Context," </a:t>
            </a:r>
            <a:r>
              <a:rPr lang="en-US" i="1">
                <a:solidFill>
                  <a:schemeClr val="bg1"/>
                </a:solidFill>
              </a:rPr>
              <a:t>Reading Research Quarterly</a:t>
            </a:r>
            <a:r>
              <a:rPr lang="en-US">
                <a:solidFill>
                  <a:schemeClr val="bg1"/>
                </a:solidFill>
              </a:rPr>
              <a:t>, vol. 20, no. 2, pp. 233-253, 1985.</a:t>
            </a:r>
          </a:p>
        </p:txBody>
      </p:sp>
      <p:sp>
        <p:nvSpPr>
          <p:cNvPr id="14" name="Rectangle 13">
            <a:extLst>
              <a:ext uri="{FF2B5EF4-FFF2-40B4-BE49-F238E27FC236}">
                <a16:creationId xmlns:a16="http://schemas.microsoft.com/office/drawing/2014/main" id="{2475DAD0-068E-2BA6-F451-6A34913E6930}"/>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146292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p:txBody>
          <a:bodyPr/>
          <a:lstStyle/>
          <a:p>
            <a:r>
              <a:rPr lang="en-US" b="1" i="0" u="none" strike="noStrike">
                <a:solidFill>
                  <a:srgbClr val="000000"/>
                </a:solidFill>
                <a:effectLst/>
                <a:latin typeface="Arial Black" panose="020B0A04020102020204" pitchFamily="34" charset="0"/>
              </a:rPr>
              <a:t>Demo</a:t>
            </a:r>
            <a:endParaRPr lang="en-US"/>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22"/>
          </p:nvPr>
        </p:nvSpPr>
        <p:spPr/>
        <p:txBody>
          <a:bodyPr/>
          <a:lstStyle/>
          <a:p>
            <a:fld id="{294A09A9-5501-47C1-A89A-A340965A2BE2}" type="slidenum">
              <a:rPr lang="en-US" smtClean="0"/>
              <a:pPr/>
              <a:t>25</a:t>
            </a:fld>
            <a:endParaRPr lang="en-US">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21"/>
          </p:nvPr>
        </p:nvSpPr>
        <p:spPr/>
        <p:txBody>
          <a:bodyPr/>
          <a:lstStyle/>
          <a:p>
            <a:fld id="{08BACD30-34F4-4AAC-806C-81F8658A68E7}" type="datetime1">
              <a:rPr lang="en-US" smtClean="0">
                <a:latin typeface="+mn-lt"/>
              </a:rPr>
              <a:t>4/15/2025</a:t>
            </a:fld>
            <a:endParaRPr lang="en-US">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469DF9A5-7E9F-BCE4-9A64-1658BD652CC3}"/>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34911479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A3C770C-92BE-6570-D196-2498E81F9486}"/>
              </a:ext>
            </a:extLst>
          </p:cNvPr>
          <p:cNvSpPr>
            <a:spLocks noGrp="1"/>
          </p:cNvSpPr>
          <p:nvPr>
            <p:ph type="title"/>
          </p:nvPr>
        </p:nvSpPr>
        <p:spPr>
          <a:xfrm>
            <a:off x="600075" y="704850"/>
            <a:ext cx="8439150" cy="2932337"/>
          </a:xfrm>
        </p:spPr>
        <p:txBody>
          <a:bodyPr/>
          <a:lstStyle/>
          <a:p>
            <a:r>
              <a:rPr lang="en-US" sz="5400"/>
              <a:t>Basic</a:t>
            </a:r>
            <a:br>
              <a:rPr lang="en-US" sz="5400"/>
            </a:br>
            <a:r>
              <a:rPr lang="en-US" sz="5400"/>
              <a:t>Comprehension Skills</a:t>
            </a:r>
            <a:br>
              <a:rPr lang="en-US" sz="5400"/>
            </a:br>
            <a:r>
              <a:rPr lang="en-US" sz="5400"/>
              <a:t>Module</a:t>
            </a:r>
          </a:p>
        </p:txBody>
      </p:sp>
      <p:sp>
        <p:nvSpPr>
          <p:cNvPr id="8" name="Rectangle 7">
            <a:extLst>
              <a:ext uri="{FF2B5EF4-FFF2-40B4-BE49-F238E27FC236}">
                <a16:creationId xmlns:a16="http://schemas.microsoft.com/office/drawing/2014/main" id="{B2621EDA-43F9-6588-561F-063264C9AB26}"/>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IT21158322</a:t>
            </a:r>
            <a:r>
              <a:rPr lang="en-US" sz="1800">
                <a:solidFill>
                  <a:schemeClr val="tx1"/>
                </a:solidFill>
              </a:rPr>
              <a:t>   |   </a:t>
            </a:r>
            <a:r>
              <a:rPr lang="en-US">
                <a:solidFill>
                  <a:schemeClr val="tx1"/>
                </a:solidFill>
              </a:rPr>
              <a:t>W. G. B. Senanayake</a:t>
            </a:r>
            <a:r>
              <a:rPr lang="en-US" sz="1800" b="1">
                <a:solidFill>
                  <a:schemeClr val="tx1"/>
                </a:solidFill>
              </a:rPr>
              <a:t>   </a:t>
            </a:r>
            <a:r>
              <a:rPr lang="en-US" sz="1800">
                <a:solidFill>
                  <a:schemeClr val="tx1"/>
                </a:solidFill>
              </a:rPr>
              <a:t>|   </a:t>
            </a:r>
            <a:r>
              <a:rPr lang="en-US">
                <a:solidFill>
                  <a:schemeClr val="tx1"/>
                </a:solidFill>
              </a:rPr>
              <a:t>24-25J-027</a:t>
            </a:r>
            <a:endParaRPr lang="en-US" sz="1800" b="0">
              <a:solidFill>
                <a:schemeClr val="tx1"/>
              </a:solidFill>
            </a:endParaRPr>
          </a:p>
        </p:txBody>
      </p:sp>
      <p:sp>
        <p:nvSpPr>
          <p:cNvPr id="9" name="Text Placeholder 5">
            <a:extLst>
              <a:ext uri="{FF2B5EF4-FFF2-40B4-BE49-F238E27FC236}">
                <a16:creationId xmlns:a16="http://schemas.microsoft.com/office/drawing/2014/main" id="{A509AA35-9151-AF05-2BC4-E6E8B2D0D3DB}"/>
              </a:ext>
            </a:extLst>
          </p:cNvPr>
          <p:cNvSpPr txBox="1">
            <a:spLocks/>
          </p:cNvSpPr>
          <p:nvPr/>
        </p:nvSpPr>
        <p:spPr>
          <a:xfrm>
            <a:off x="963084" y="4237261"/>
            <a:ext cx="10363200" cy="1500187"/>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accent1">
                    <a:lumMod val="20000"/>
                    <a:lumOff val="80000"/>
                  </a:schemeClr>
                </a:solidFill>
              </a:rPr>
              <a:t>IT21158322 – W. G. B. Senanayake</a:t>
            </a:r>
          </a:p>
        </p:txBody>
      </p:sp>
      <p:pic>
        <p:nvPicPr>
          <p:cNvPr id="10" name="Content Placeholder 10">
            <a:extLst>
              <a:ext uri="{FF2B5EF4-FFF2-40B4-BE49-F238E27FC236}">
                <a16:creationId xmlns:a16="http://schemas.microsoft.com/office/drawing/2014/main" id="{B39C5BD1-300E-55DB-A98D-BE15B7449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 y="6324600"/>
            <a:ext cx="2497118" cy="537229"/>
          </a:xfrm>
          <a:prstGeom prst="rect">
            <a:avLst/>
          </a:prstGeom>
        </p:spPr>
      </p:pic>
      <p:sp>
        <p:nvSpPr>
          <p:cNvPr id="11" name="Date Placeholder 7">
            <a:extLst>
              <a:ext uri="{FF2B5EF4-FFF2-40B4-BE49-F238E27FC236}">
                <a16:creationId xmlns:a16="http://schemas.microsoft.com/office/drawing/2014/main" id="{8F9F033B-4A3E-F1EF-391D-E1F6EE5DCFED}"/>
              </a:ext>
            </a:extLst>
          </p:cNvPr>
          <p:cNvSpPr txBox="1">
            <a:spLocks/>
          </p:cNvSpPr>
          <p:nvPr/>
        </p:nvSpPr>
        <p:spPr>
          <a:xfrm>
            <a:off x="10239548"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98F02EAB-C56C-69F3-C2A8-CEF47336E32F}"/>
              </a:ext>
            </a:extLst>
          </p:cNvPr>
          <p:cNvSpPr txBox="1">
            <a:spLocks/>
          </p:cNvSpPr>
          <p:nvPr/>
        </p:nvSpPr>
        <p:spPr>
          <a:xfrm>
            <a:off x="11600988"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26</a:t>
            </a:fld>
            <a:endParaRPr lang="en-US" sz="1400" b="1">
              <a:solidFill>
                <a:schemeClr val="bg1"/>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666EEEE2-8047-85DA-1591-28FFF3866435}"/>
              </a:ext>
            </a:extLst>
          </p:cNvPr>
          <p:cNvCxnSpPr>
            <a:cxnSpLocks/>
          </p:cNvCxnSpPr>
          <p:nvPr/>
        </p:nvCxnSpPr>
        <p:spPr>
          <a:xfrm>
            <a:off x="581025" y="3999347"/>
            <a:ext cx="11008547" cy="0"/>
          </a:xfrm>
          <a:prstGeom prst="line">
            <a:avLst/>
          </a:prstGeom>
          <a:ln w="104775">
            <a:solidFill>
              <a:srgbClr val="7CA655"/>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6393E33-2E56-12AB-B5E9-0B25B4BB1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8350" y="345305"/>
            <a:ext cx="2243130" cy="2513348"/>
          </a:xfrm>
          <a:prstGeom prst="rect">
            <a:avLst/>
          </a:prstGeom>
        </p:spPr>
      </p:pic>
    </p:spTree>
    <p:extLst>
      <p:ext uri="{BB962C8B-B14F-4D97-AF65-F5344CB8AC3E}">
        <p14:creationId xmlns:p14="http://schemas.microsoft.com/office/powerpoint/2010/main" val="2363714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Research Problem?</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1204133" y="2698012"/>
            <a:ext cx="10377170" cy="2571750"/>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514350" marR="0" lvl="0" indent="-51435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3200" b="0" i="0" u="none" strike="noStrike" kern="1200" cap="none" spc="0" normalizeH="0" baseline="0" noProof="0">
                <a:ln>
                  <a:noFill/>
                </a:ln>
                <a:solidFill>
                  <a:schemeClr val="bg1">
                    <a:lumMod val="75000"/>
                    <a:lumOff val="25000"/>
                  </a:schemeClr>
                </a:solidFill>
                <a:effectLst/>
                <a:uLnTx/>
                <a:uFillTx/>
                <a:latin typeface="Cambria"/>
                <a:ea typeface="+mn-ea"/>
                <a:cs typeface="+mn-cs"/>
              </a:rPr>
              <a:t>How can we leverage AI technologies, Large Language Models (LLMs) to dynamically generate quizzes and reading paragraphs</a:t>
            </a:r>
          </a:p>
          <a:p>
            <a:pPr marR="0" lvl="0" algn="l" defTabSz="914400" rtl="0" eaLnBrk="1" fontAlgn="auto" latinLnBrk="0" hangingPunct="1">
              <a:lnSpc>
                <a:spcPct val="100000"/>
              </a:lnSpc>
              <a:spcBef>
                <a:spcPct val="20000"/>
              </a:spcBef>
              <a:spcAft>
                <a:spcPts val="0"/>
              </a:spcAft>
              <a:buClrTx/>
              <a:buSzTx/>
              <a:tabLst/>
              <a:defRPr/>
            </a:pPr>
            <a:endParaRPr lang="en-US" sz="1500" b="0" i="0" u="none" strike="noStrike" kern="1200" cap="none" spc="0" normalizeH="0" baseline="0" noProof="0">
              <a:ln>
                <a:noFill/>
              </a:ln>
              <a:solidFill>
                <a:schemeClr val="bg1">
                  <a:lumMod val="75000"/>
                  <a:lumOff val="25000"/>
                </a:schemeClr>
              </a:solidFill>
              <a:effectLst/>
              <a:uLnTx/>
              <a:uFillTx/>
              <a:latin typeface="Cambria"/>
              <a:ea typeface="Cambria"/>
            </a:endParaRPr>
          </a:p>
        </p:txBody>
      </p:sp>
      <p:sp>
        <p:nvSpPr>
          <p:cNvPr id="7" name="Rectangle 6">
            <a:extLst>
              <a:ext uri="{FF2B5EF4-FFF2-40B4-BE49-F238E27FC236}">
                <a16:creationId xmlns:a16="http://schemas.microsoft.com/office/drawing/2014/main" id="{F3DECD12-4A4E-3AB9-DE5A-B26C63676A0C}"/>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1842091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a:t>Research Objectives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58CE32BA-30B1-D59A-5527-2678EB7AF8DC}"/>
              </a:ext>
            </a:extLst>
          </p:cNvPr>
          <p:cNvSpPr txBox="1">
            <a:spLocks/>
          </p:cNvSpPr>
          <p:nvPr/>
        </p:nvSpPr>
        <p:spPr>
          <a:xfrm>
            <a:off x="594360" y="2409825"/>
            <a:ext cx="11121390" cy="1495426"/>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1" i="0" u="none" strike="noStrike" kern="1200" cap="none" spc="0" normalizeH="0" baseline="0" noProof="0">
                <a:ln>
                  <a:noFill/>
                </a:ln>
                <a:solidFill>
                  <a:schemeClr val="bg1">
                    <a:lumMod val="95000"/>
                    <a:lumOff val="5000"/>
                  </a:schemeClr>
                </a:solidFill>
                <a:effectLst/>
                <a:uLnTx/>
                <a:uFillTx/>
                <a:latin typeface="Cambria"/>
                <a:ea typeface="+mn-ea"/>
                <a:cs typeface="+mn-cs"/>
              </a:rPr>
              <a:t>Main Objective: </a:t>
            </a:r>
            <a:endParaRPr kumimoji="0" lang="en-US" sz="2200" i="0" u="none" strike="noStrike" kern="1200" cap="none" spc="0" normalizeH="0" baseline="0" noProof="0">
              <a:ln>
                <a:noFill/>
              </a:ln>
              <a:solidFill>
                <a:schemeClr val="bg1">
                  <a:lumMod val="95000"/>
                  <a:lumOff val="5000"/>
                </a:schemeClr>
              </a:solidFill>
              <a:effectLst/>
              <a:uLnTx/>
              <a:uFillTx/>
              <a:latin typeface="Cambria"/>
              <a:ea typeface="+mn-ea"/>
              <a:cs typeface="+mn-cs"/>
            </a:endParaRPr>
          </a:p>
          <a:p>
            <a:pPr marL="514350" marR="0" lvl="0" indent="-1143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lumMod val="95000"/>
                    <a:lumOff val="5000"/>
                  </a:schemeClr>
                </a:solidFill>
                <a:effectLst/>
                <a:uLnTx/>
                <a:uFillTx/>
                <a:latin typeface="Cambria"/>
                <a:ea typeface="+mn-ea"/>
                <a:cs typeface="+mn-cs"/>
              </a:rPr>
              <a:t> Integrate AI-based technologies to generate dynamic </a:t>
            </a:r>
            <a:r>
              <a:rPr lang="en-US" sz="2200">
                <a:solidFill>
                  <a:schemeClr val="bg1">
                    <a:lumMod val="95000"/>
                    <a:lumOff val="5000"/>
                  </a:schemeClr>
                </a:solidFill>
                <a:latin typeface="Cambria"/>
              </a:rPr>
              <a:t>quizzes</a:t>
            </a:r>
            <a:endParaRPr lang="en-US" sz="2200" i="0" u="none" strike="noStrike" kern="1200" cap="none" spc="0" normalizeH="0" baseline="0" noProof="0">
              <a:ln>
                <a:noFill/>
              </a:ln>
              <a:solidFill>
                <a:schemeClr val="bg1">
                  <a:lumMod val="95000"/>
                  <a:lumOff val="5000"/>
                </a:schemeClr>
              </a:solidFill>
              <a:effectLst/>
              <a:uLnTx/>
              <a:uFillTx/>
              <a:latin typeface="Cambria"/>
              <a:ea typeface="Cambria"/>
            </a:endParaRP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594360" y="4048126"/>
            <a:ext cx="10302240" cy="2057399"/>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Sub Objectives:</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000" b="0" i="0" u="none" strike="noStrike" kern="1200" cap="none" spc="0" normalizeH="0" baseline="0" noProof="0">
                <a:ln>
                  <a:noFill/>
                </a:ln>
                <a:solidFill>
                  <a:schemeClr val="bg1">
                    <a:lumMod val="75000"/>
                    <a:lumOff val="25000"/>
                  </a:schemeClr>
                </a:solidFill>
                <a:effectLst/>
                <a:uLnTx/>
                <a:uFillTx/>
                <a:latin typeface="Cambria"/>
                <a:ea typeface="+mn-ea"/>
                <a:cs typeface="+mn-cs"/>
              </a:rPr>
              <a:t>Develop a system that generates basic level quizzes (MCQ</a:t>
            </a:r>
            <a:r>
              <a:rPr lang="en-US" sz="2000">
                <a:solidFill>
                  <a:schemeClr val="bg1">
                    <a:lumMod val="75000"/>
                    <a:lumOff val="25000"/>
                  </a:schemeClr>
                </a:solidFill>
                <a:latin typeface="Cambria"/>
              </a:rPr>
              <a:t>).</a:t>
            </a:r>
            <a:endParaRPr lang="en-US" sz="2000" b="0" i="0" u="none" strike="noStrike" kern="1200" cap="none" spc="0" normalizeH="0" baseline="0" noProof="0">
              <a:ln>
                <a:noFill/>
              </a:ln>
              <a:solidFill>
                <a:schemeClr val="bg1">
                  <a:lumMod val="75000"/>
                  <a:lumOff val="25000"/>
                </a:schemeClr>
              </a:solidFill>
              <a:effectLst/>
              <a:uLnTx/>
              <a:uFillTx/>
              <a:latin typeface="Cambria"/>
              <a:ea typeface="Cambria"/>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000" b="0" i="0" u="none" strike="noStrike" kern="1200" cap="none" spc="0" normalizeH="0" baseline="0" noProof="0">
                <a:ln>
                  <a:noFill/>
                </a:ln>
                <a:solidFill>
                  <a:schemeClr val="bg1">
                    <a:lumMod val="75000"/>
                    <a:lumOff val="25000"/>
                  </a:schemeClr>
                </a:solidFill>
                <a:effectLst/>
                <a:uLnTx/>
                <a:uFillTx/>
                <a:latin typeface="Cambria"/>
                <a:ea typeface="+mn-ea"/>
                <a:cs typeface="+mn-cs"/>
              </a:rPr>
              <a:t>Dynamically generate reading paragraphs tailored to different comprehension levels</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a:t>
            </a:r>
            <a:endParaRPr lang="en-US" sz="2200" b="0" i="0" u="none" strike="noStrike" kern="1200" cap="none" spc="0" normalizeH="0" baseline="0" noProof="0">
              <a:ln>
                <a:noFill/>
              </a:ln>
              <a:solidFill>
                <a:schemeClr val="bg1">
                  <a:lumMod val="75000"/>
                  <a:lumOff val="25000"/>
                </a:schemeClr>
              </a:solidFill>
              <a:effectLst/>
              <a:uLnTx/>
              <a:uFillTx/>
              <a:latin typeface="Cambria"/>
              <a:ea typeface="Cambria"/>
            </a:endParaRPr>
          </a:p>
        </p:txBody>
      </p:sp>
      <p:sp>
        <p:nvSpPr>
          <p:cNvPr id="5" name="Rectangle 4">
            <a:extLst>
              <a:ext uri="{FF2B5EF4-FFF2-40B4-BE49-F238E27FC236}">
                <a16:creationId xmlns:a16="http://schemas.microsoft.com/office/drawing/2014/main" id="{E4492429-8850-3042-E3CA-ED7E0D546D91}"/>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0982686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D6C958-56DF-1E09-50AC-7F63BFD0182B}"/>
              </a:ext>
            </a:extLst>
          </p:cNvPr>
          <p:cNvSpPr>
            <a:spLocks noGrp="1"/>
          </p:cNvSpPr>
          <p:nvPr>
            <p:ph type="title"/>
          </p:nvPr>
        </p:nvSpPr>
        <p:spPr/>
        <p:txBody>
          <a:bodyPr/>
          <a:lstStyle/>
          <a:p>
            <a:r>
              <a:rPr lang="en-US"/>
              <a:t>Tools &amp; Technologies </a:t>
            </a:r>
          </a:p>
        </p:txBody>
      </p:sp>
      <p:sp>
        <p:nvSpPr>
          <p:cNvPr id="12" name="Subtitle 2">
            <a:extLst>
              <a:ext uri="{FF2B5EF4-FFF2-40B4-BE49-F238E27FC236}">
                <a16:creationId xmlns:a16="http://schemas.microsoft.com/office/drawing/2014/main" id="{522098AB-1119-CBD6-FF6B-3233ACB1DDD1}"/>
              </a:ext>
            </a:extLst>
          </p:cNvPr>
          <p:cNvSpPr txBox="1">
            <a:spLocks/>
          </p:cNvSpPr>
          <p:nvPr/>
        </p:nvSpPr>
        <p:spPr>
          <a:xfrm>
            <a:off x="795838" y="2481026"/>
            <a:ext cx="10911120" cy="2978997"/>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Font typeface="Arial" panose="020B0604020202020204" pitchFamily="34" charset="0"/>
              <a:buChar char="•"/>
              <a:defRPr/>
            </a:pPr>
            <a:r>
              <a:rPr lang="en-US" sz="2200">
                <a:solidFill>
                  <a:schemeClr val="bg1">
                    <a:lumMod val="75000"/>
                    <a:lumOff val="25000"/>
                  </a:schemeClr>
                </a:solidFill>
                <a:ea typeface="+mn-lt"/>
                <a:cs typeface="+mn-lt"/>
              </a:rPr>
              <a:t>T5-Small (Text-to-Text Transfer Transformer) is a </a:t>
            </a:r>
            <a:r>
              <a:rPr lang="en-US" sz="2200" b="1">
                <a:solidFill>
                  <a:schemeClr val="bg1">
                    <a:lumMod val="75000"/>
                    <a:lumOff val="25000"/>
                  </a:schemeClr>
                </a:solidFill>
                <a:ea typeface="+mn-lt"/>
                <a:cs typeface="+mn-lt"/>
              </a:rPr>
              <a:t>transformer-based language model</a:t>
            </a:r>
            <a:r>
              <a:rPr lang="en-US" sz="2200">
                <a:solidFill>
                  <a:schemeClr val="bg1">
                    <a:lumMod val="75000"/>
                    <a:lumOff val="25000"/>
                  </a:schemeClr>
                </a:solidFill>
                <a:ea typeface="+mn-lt"/>
                <a:cs typeface="+mn-lt"/>
              </a:rPr>
              <a:t> developed by Google Research as part of the </a:t>
            </a:r>
            <a:r>
              <a:rPr lang="en-US" sz="2200" b="1">
                <a:solidFill>
                  <a:schemeClr val="bg1">
                    <a:lumMod val="75000"/>
                    <a:lumOff val="25000"/>
                  </a:schemeClr>
                </a:solidFill>
                <a:ea typeface="+mn-lt"/>
                <a:cs typeface="+mn-lt"/>
              </a:rPr>
              <a:t>T5 (Text-To-Text Transfer Transformer) family</a:t>
            </a:r>
            <a:r>
              <a:rPr lang="en-US" sz="2200">
                <a:solidFill>
                  <a:schemeClr val="bg1">
                    <a:lumMod val="75000"/>
                    <a:lumOff val="25000"/>
                  </a:schemeClr>
                </a:solidFill>
                <a:ea typeface="+mn-lt"/>
                <a:cs typeface="+mn-lt"/>
              </a:rPr>
              <a:t>. It is designed to handle a variety of </a:t>
            </a:r>
            <a:r>
              <a:rPr lang="en-US" sz="2200" b="1">
                <a:solidFill>
                  <a:schemeClr val="bg1">
                    <a:lumMod val="75000"/>
                    <a:lumOff val="25000"/>
                  </a:schemeClr>
                </a:solidFill>
                <a:ea typeface="+mn-lt"/>
                <a:cs typeface="+mn-lt"/>
              </a:rPr>
              <a:t>natural language processing (NLP) tasks</a:t>
            </a:r>
            <a:r>
              <a:rPr lang="en-US" sz="2200">
                <a:solidFill>
                  <a:schemeClr val="bg1">
                    <a:lumMod val="75000"/>
                    <a:lumOff val="25000"/>
                  </a:schemeClr>
                </a:solidFill>
                <a:ea typeface="+mn-lt"/>
                <a:cs typeface="+mn-lt"/>
              </a:rPr>
              <a:t> by converting all tasks into a </a:t>
            </a:r>
            <a:r>
              <a:rPr lang="en-US" sz="2200" b="1">
                <a:solidFill>
                  <a:schemeClr val="bg1">
                    <a:lumMod val="75000"/>
                    <a:lumOff val="25000"/>
                  </a:schemeClr>
                </a:solidFill>
                <a:ea typeface="+mn-lt"/>
                <a:cs typeface="+mn-lt"/>
              </a:rPr>
              <a:t>text-to-text format (</a:t>
            </a:r>
            <a:r>
              <a:rPr lang="en-US" sz="2200">
                <a:solidFill>
                  <a:schemeClr val="bg1">
                    <a:lumMod val="75000"/>
                    <a:lumOff val="25000"/>
                  </a:schemeClr>
                </a:solidFill>
                <a:ea typeface="+mn-lt"/>
                <a:cs typeface="+mn-lt"/>
              </a:rPr>
              <a:t>60 million parameters)</a:t>
            </a:r>
            <a:endParaRPr lang="en-US" sz="2200" b="1">
              <a:solidFill>
                <a:schemeClr val="bg1">
                  <a:lumMod val="75000"/>
                  <a:lumOff val="25000"/>
                </a:schemeClr>
              </a:solidFill>
              <a:ea typeface="+mn-lt"/>
              <a:cs typeface="+mn-lt"/>
            </a:endParaRPr>
          </a:p>
          <a:p>
            <a:pPr marL="342900" indent="-342900" algn="l">
              <a:buFont typeface="Arial" panose="020B0604020202020204" pitchFamily="34" charset="0"/>
              <a:buChar char="•"/>
              <a:defRPr/>
            </a:pPr>
            <a:endParaRPr lang="en-US" sz="2200">
              <a:solidFill>
                <a:schemeClr val="bg1">
                  <a:lumMod val="75000"/>
                  <a:lumOff val="25000"/>
                </a:schemeClr>
              </a:solidFill>
              <a:ea typeface="+mn-lt"/>
              <a:cs typeface="+mn-lt"/>
            </a:endParaRPr>
          </a:p>
          <a:p>
            <a:pPr marL="342900" indent="-342900" algn="l">
              <a:buFont typeface="Arial" panose="020B0604020202020204" pitchFamily="34" charset="0"/>
              <a:buChar char="•"/>
              <a:defRPr/>
            </a:pPr>
            <a:r>
              <a:rPr lang="en-US" sz="2200">
                <a:solidFill>
                  <a:schemeClr val="bg1">
                    <a:lumMod val="75000"/>
                    <a:lumOff val="25000"/>
                  </a:schemeClr>
                </a:solidFill>
                <a:ea typeface="+mn-lt"/>
                <a:cs typeface="+mn-lt"/>
              </a:rPr>
              <a:t>Dataset- </a:t>
            </a:r>
            <a:r>
              <a:rPr lang="en-US" sz="2200" err="1">
                <a:solidFill>
                  <a:schemeClr val="bg1">
                    <a:lumMod val="75000"/>
                    <a:lumOff val="25000"/>
                  </a:schemeClr>
                </a:solidFill>
                <a:ea typeface="+mn-lt"/>
                <a:cs typeface="+mn-lt"/>
              </a:rPr>
              <a:t>Cefr</a:t>
            </a:r>
            <a:r>
              <a:rPr lang="en-US" sz="2200">
                <a:solidFill>
                  <a:schemeClr val="bg1">
                    <a:lumMod val="75000"/>
                    <a:lumOff val="25000"/>
                  </a:schemeClr>
                </a:solidFill>
                <a:ea typeface="+mn-lt"/>
                <a:cs typeface="+mn-lt"/>
              </a:rPr>
              <a:t> model dataset using </a:t>
            </a:r>
            <a:r>
              <a:rPr lang="en-US" sz="2200" err="1">
                <a:solidFill>
                  <a:schemeClr val="bg1">
                    <a:lumMod val="75000"/>
                    <a:lumOff val="25000"/>
                  </a:schemeClr>
                </a:solidFill>
                <a:ea typeface="+mn-lt"/>
                <a:cs typeface="+mn-lt"/>
              </a:rPr>
              <a:t>Keggle</a:t>
            </a:r>
            <a:r>
              <a:rPr lang="en-US" sz="2200">
                <a:solidFill>
                  <a:schemeClr val="bg1">
                    <a:lumMod val="75000"/>
                    <a:lumOff val="25000"/>
                  </a:schemeClr>
                </a:solidFill>
                <a:ea typeface="+mn-lt"/>
                <a:cs typeface="+mn-lt"/>
              </a:rPr>
              <a:t> and my own dataset</a:t>
            </a:r>
          </a:p>
          <a:p>
            <a:pPr marL="342900" indent="-342900" algn="l">
              <a:buFont typeface="Arial" panose="020B0604020202020204" pitchFamily="34" charset="0"/>
              <a:buChar char="•"/>
              <a:defRPr/>
            </a:pPr>
            <a:endParaRPr lang="en-US" sz="2200">
              <a:solidFill>
                <a:schemeClr val="bg1">
                  <a:lumMod val="75000"/>
                  <a:lumOff val="25000"/>
                </a:schemeClr>
              </a:solidFill>
              <a:ea typeface="+mn-lt"/>
              <a:cs typeface="+mn-lt"/>
            </a:endParaRPr>
          </a:p>
          <a:p>
            <a:pPr marL="342900" indent="-342900" algn="l">
              <a:buFont typeface="Arial" panose="020B0604020202020204" pitchFamily="34" charset="0"/>
              <a:buChar char="•"/>
              <a:defRPr/>
            </a:pPr>
            <a:endParaRPr lang="en-US" sz="2200">
              <a:solidFill>
                <a:schemeClr val="bg1">
                  <a:lumMod val="75000"/>
                  <a:lumOff val="25000"/>
                </a:schemeClr>
              </a:solidFill>
              <a:ea typeface="+mn-lt"/>
              <a:cs typeface="+mn-lt"/>
            </a:endParaRPr>
          </a:p>
        </p:txBody>
      </p:sp>
      <p:pic>
        <p:nvPicPr>
          <p:cNvPr id="13" name="Content Placeholder 10">
            <a:extLst>
              <a:ext uri="{FF2B5EF4-FFF2-40B4-BE49-F238E27FC236}">
                <a16:creationId xmlns:a16="http://schemas.microsoft.com/office/drawing/2014/main" id="{4DE30E81-F0E3-DFAC-06ED-0282F4EFF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314D0DCC-0F9E-950B-9962-EB39EDD0C039}"/>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53DAB462-3ABB-8A19-E15A-06715409E5C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AF4A6E79-72D4-EBF8-694E-C8858C8DC082}"/>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5430855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Introduction</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1204133" y="2593849"/>
            <a:ext cx="10687050" cy="257175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a:ln>
                  <a:noFill/>
                </a:ln>
                <a:solidFill>
                  <a:schemeClr val="bg1">
                    <a:lumMod val="75000"/>
                    <a:lumOff val="25000"/>
                  </a:schemeClr>
                </a:solidFill>
                <a:effectLst/>
                <a:uLnTx/>
                <a:uFillTx/>
                <a:latin typeface="Cambria"/>
                <a:ea typeface="+mn-ea"/>
                <a:cs typeface="+mn-cs"/>
              </a:rPr>
              <a:t>AI-enabled system which can offer personalized content and activities based on skill level &amp; interests of the user to enhance English reading and comprehension skills.</a:t>
            </a:r>
          </a:p>
        </p:txBody>
      </p:sp>
      <p:pic>
        <p:nvPicPr>
          <p:cNvPr id="4" name="Picture 3">
            <a:extLst>
              <a:ext uri="{FF2B5EF4-FFF2-40B4-BE49-F238E27FC236}">
                <a16:creationId xmlns:a16="http://schemas.microsoft.com/office/drawing/2014/main" id="{F5314945-055B-1330-7AAF-2ED1284520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7551" y="4618364"/>
            <a:ext cx="2445054" cy="1630036"/>
          </a:xfrm>
          <a:prstGeom prst="rect">
            <a:avLst/>
          </a:prstGeom>
        </p:spPr>
      </p:pic>
      <p:pic>
        <p:nvPicPr>
          <p:cNvPr id="7" name="Picture 6">
            <a:extLst>
              <a:ext uri="{FF2B5EF4-FFF2-40B4-BE49-F238E27FC236}">
                <a16:creationId xmlns:a16="http://schemas.microsoft.com/office/drawing/2014/main" id="{7D422A05-506C-DEE3-A773-6869734531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7658" y="4568054"/>
            <a:ext cx="3196417" cy="1793770"/>
          </a:xfrm>
          <a:prstGeom prst="rect">
            <a:avLst/>
          </a:prstGeom>
        </p:spPr>
      </p:pic>
    </p:spTree>
    <p:extLst>
      <p:ext uri="{BB962C8B-B14F-4D97-AF65-F5344CB8AC3E}">
        <p14:creationId xmlns:p14="http://schemas.microsoft.com/office/powerpoint/2010/main" val="1593318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27DFE-71F8-E2B4-8879-011A5B5228C4}"/>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B705987-9268-4C10-1AE1-C5B179E8DDA3}"/>
              </a:ext>
            </a:extLst>
          </p:cNvPr>
          <p:cNvSpPr>
            <a:spLocks noGrp="1"/>
          </p:cNvSpPr>
          <p:nvPr>
            <p:ph type="title"/>
          </p:nvPr>
        </p:nvSpPr>
        <p:spPr/>
        <p:txBody>
          <a:bodyPr/>
          <a:lstStyle/>
          <a:p>
            <a:r>
              <a:rPr lang="en-US"/>
              <a:t>T5 Small Model</a:t>
            </a:r>
          </a:p>
        </p:txBody>
      </p:sp>
      <p:sp>
        <p:nvSpPr>
          <p:cNvPr id="12" name="Subtitle 2">
            <a:extLst>
              <a:ext uri="{FF2B5EF4-FFF2-40B4-BE49-F238E27FC236}">
                <a16:creationId xmlns:a16="http://schemas.microsoft.com/office/drawing/2014/main" id="{575EEFCF-4FD5-67FE-3F01-A68B778FA3F7}"/>
              </a:ext>
            </a:extLst>
          </p:cNvPr>
          <p:cNvSpPr txBox="1">
            <a:spLocks/>
          </p:cNvSpPr>
          <p:nvPr/>
        </p:nvSpPr>
        <p:spPr>
          <a:xfrm>
            <a:off x="795838" y="2481026"/>
            <a:ext cx="10911120" cy="2978997"/>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Font typeface="Arial" panose="020B0604020202020204" pitchFamily="34" charset="0"/>
              <a:buChar char="•"/>
              <a:defRPr/>
            </a:pPr>
            <a:r>
              <a:rPr lang="en-US" sz="2200">
                <a:solidFill>
                  <a:schemeClr val="bg1">
                    <a:lumMod val="75000"/>
                    <a:lumOff val="25000"/>
                  </a:schemeClr>
                </a:solidFill>
                <a:ea typeface="+mn-lt"/>
                <a:cs typeface="+mn-lt"/>
              </a:rPr>
              <a:t>Why T5?: T5 is highly versatile and can be used for tasks like translation, summarization, question answering, and text generation. Its text-to-text framework makes it easy to adapt to new tasks by simply formatting the input and output as text.</a:t>
            </a:r>
            <a:endParaRPr lang="en-US" sz="2200" b="1">
              <a:solidFill>
                <a:schemeClr val="bg1">
                  <a:lumMod val="75000"/>
                  <a:lumOff val="25000"/>
                </a:schemeClr>
              </a:solidFill>
              <a:ea typeface="+mn-lt"/>
              <a:cs typeface="+mn-lt"/>
            </a:endParaRPr>
          </a:p>
          <a:p>
            <a:pPr marL="342900" indent="-342900" algn="l">
              <a:buFont typeface="Arial" panose="020B0604020202020204" pitchFamily="34" charset="0"/>
              <a:buChar char="•"/>
              <a:defRPr/>
            </a:pPr>
            <a:endParaRPr lang="en-US" sz="2200">
              <a:solidFill>
                <a:schemeClr val="bg1">
                  <a:lumMod val="75000"/>
                  <a:lumOff val="25000"/>
                </a:schemeClr>
              </a:solidFill>
              <a:ea typeface="+mn-lt"/>
              <a:cs typeface="+mn-lt"/>
            </a:endParaRPr>
          </a:p>
          <a:p>
            <a:pPr marL="342900" indent="-342900" algn="l">
              <a:buFont typeface="Arial" panose="020B0604020202020204" pitchFamily="34" charset="0"/>
              <a:buChar char="•"/>
              <a:defRPr/>
            </a:pPr>
            <a:r>
              <a:rPr lang="en-US" sz="2200">
                <a:solidFill>
                  <a:schemeClr val="bg1">
                    <a:lumMod val="75000"/>
                    <a:lumOff val="25000"/>
                  </a:schemeClr>
                </a:solidFill>
                <a:ea typeface="+mn-lt"/>
                <a:cs typeface="+mn-lt"/>
              </a:rPr>
              <a:t> How it works: The input is a text prompt (e.g., "Generate a paragraph and MCQ for Level B1 and Topic fairy tales"). The model generates the output as text (e.g., "Paragraph: Once upon a time... MCQ: Question: What did the princess lose? Options: [A ring, A shoe, A crown] Answer: A shoe")</a:t>
            </a:r>
          </a:p>
          <a:p>
            <a:pPr marL="342900" indent="-342900" algn="l">
              <a:buFont typeface="Arial" panose="020B0604020202020204" pitchFamily="34" charset="0"/>
              <a:buChar char="•"/>
              <a:defRPr/>
            </a:pPr>
            <a:endParaRPr lang="en-US" sz="2200">
              <a:solidFill>
                <a:schemeClr val="bg1">
                  <a:lumMod val="75000"/>
                  <a:lumOff val="25000"/>
                </a:schemeClr>
              </a:solidFill>
              <a:ea typeface="+mn-lt"/>
              <a:cs typeface="+mn-lt"/>
            </a:endParaRPr>
          </a:p>
          <a:p>
            <a:pPr marL="342900" indent="-342900" algn="l">
              <a:buFont typeface="Arial" panose="020B0604020202020204" pitchFamily="34" charset="0"/>
              <a:buChar char="•"/>
              <a:defRPr/>
            </a:pPr>
            <a:r>
              <a:rPr lang="en-US" sz="2200">
                <a:solidFill>
                  <a:schemeClr val="bg1">
                    <a:lumMod val="75000"/>
                    <a:lumOff val="25000"/>
                  </a:schemeClr>
                </a:solidFill>
                <a:ea typeface="+mn-lt"/>
                <a:cs typeface="+mn-lt"/>
              </a:rPr>
              <a:t>Train Using Supervised Learning Method</a:t>
            </a:r>
          </a:p>
        </p:txBody>
      </p:sp>
      <p:pic>
        <p:nvPicPr>
          <p:cNvPr id="13" name="Content Placeholder 10">
            <a:extLst>
              <a:ext uri="{FF2B5EF4-FFF2-40B4-BE49-F238E27FC236}">
                <a16:creationId xmlns:a16="http://schemas.microsoft.com/office/drawing/2014/main" id="{943A3CA4-146E-6002-BF05-A93BB4464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613DF61D-1877-7D6F-2703-5F12363914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F3D08CC6-8657-C965-9C63-CEFE2E24CFB1}"/>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5A926393-43CD-D66A-FFA6-BFBDD5A8B14E}"/>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929132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3BFE5-5FC8-B307-9386-8FBDE8BBA76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1ADC723-B770-85D4-7DE0-8728B30B106C}"/>
              </a:ext>
            </a:extLst>
          </p:cNvPr>
          <p:cNvSpPr>
            <a:spLocks noGrp="1"/>
          </p:cNvSpPr>
          <p:nvPr>
            <p:ph type="title"/>
          </p:nvPr>
        </p:nvSpPr>
        <p:spPr/>
        <p:txBody>
          <a:bodyPr/>
          <a:lstStyle/>
          <a:p>
            <a:r>
              <a:rPr lang="en-US"/>
              <a:t>Tools &amp; Technologies </a:t>
            </a:r>
          </a:p>
        </p:txBody>
      </p:sp>
      <p:sp>
        <p:nvSpPr>
          <p:cNvPr id="12" name="Subtitle 2">
            <a:extLst>
              <a:ext uri="{FF2B5EF4-FFF2-40B4-BE49-F238E27FC236}">
                <a16:creationId xmlns:a16="http://schemas.microsoft.com/office/drawing/2014/main" id="{417FBF60-F066-F305-57E9-825AF492398D}"/>
              </a:ext>
            </a:extLst>
          </p:cNvPr>
          <p:cNvSpPr txBox="1">
            <a:spLocks/>
          </p:cNvSpPr>
          <p:nvPr/>
        </p:nvSpPr>
        <p:spPr>
          <a:xfrm>
            <a:off x="842730" y="2469303"/>
            <a:ext cx="10911120" cy="2978997"/>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Frontend - JavaScript &amp; React</a:t>
            </a:r>
            <a:endParaRPr lang="en-US" sz="2200" b="0" i="0" u="none" strike="noStrike" kern="1200" cap="none" spc="0" normalizeH="0" baseline="0" noProof="0">
              <a:ln>
                <a:noFill/>
              </a:ln>
              <a:solidFill>
                <a:schemeClr val="bg1">
                  <a:lumMod val="75000"/>
                  <a:lumOff val="25000"/>
                </a:schemeClr>
              </a:solidFill>
              <a:effectLst/>
              <a:uLnTx/>
              <a:uFillTx/>
              <a:latin typeface="Cambria"/>
              <a:ea typeface="Cambria"/>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Backend - Python &amp; Django</a:t>
            </a:r>
            <a:endParaRPr lang="en-US" sz="2200" b="0" i="0" u="none" strike="noStrike" kern="1200" cap="none" spc="0" normalizeH="0" baseline="0" noProof="0">
              <a:ln>
                <a:noFill/>
              </a:ln>
              <a:solidFill>
                <a:schemeClr val="bg1">
                  <a:lumMod val="75000"/>
                  <a:lumOff val="25000"/>
                </a:schemeClr>
              </a:solidFill>
              <a:effectLst/>
              <a:uLnTx/>
              <a:uFillTx/>
              <a:latin typeface="Cambria"/>
              <a:ea typeface="Cambria"/>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Database - </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PostgresSQL</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Hosting – Azure</a:t>
            </a:r>
            <a:endParaRPr lang="en-US" sz="2200">
              <a:solidFill>
                <a:schemeClr val="bg1">
                  <a:lumMod val="75000"/>
                  <a:lumOff val="25000"/>
                </a:schemeClr>
              </a:solidFill>
              <a:latin typeface="Cambria"/>
              <a:ea typeface="Cambria"/>
            </a:endParaRP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CI/CD – GitHub, Docker, Kubernetes</a:t>
            </a:r>
            <a:r>
              <a:rPr lang="en-US" sz="1800" kern="100">
                <a:effectLst/>
                <a:latin typeface="Calibri"/>
                <a:ea typeface="Aptos" panose="02110004020202020204"/>
                <a:cs typeface="Times New Roman"/>
              </a:rPr>
              <a:t> content.</a:t>
            </a: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Large Language Models- T5 Small</a:t>
            </a:r>
            <a:endParaRPr lang="en-US" sz="2200">
              <a:solidFill>
                <a:schemeClr val="bg1">
                  <a:lumMod val="75000"/>
                  <a:lumOff val="25000"/>
                </a:schemeClr>
              </a:solidFill>
              <a:latin typeface="Cambria"/>
              <a:ea typeface="Cambria"/>
            </a:endParaRP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Prompt Engineering for refining AI-generated content.</a:t>
            </a:r>
            <a:endParaRPr lang="en-US" sz="2200">
              <a:solidFill>
                <a:schemeClr val="bg1">
                  <a:lumMod val="75000"/>
                  <a:lumOff val="25000"/>
                </a:schemeClr>
              </a:solidFill>
              <a:latin typeface="Cambria"/>
              <a:ea typeface="Cambria"/>
            </a:endParaRPr>
          </a:p>
          <a:p>
            <a:pPr marL="342900" indent="-342900" algn="l">
              <a:buFont typeface="Arial" panose="020B0604020202020204" pitchFamily="34" charset="0"/>
              <a:buChar char="•"/>
              <a:defRPr/>
            </a:pPr>
            <a:endParaRPr lang="en-US" sz="2200">
              <a:solidFill>
                <a:schemeClr val="bg1">
                  <a:lumMod val="75000"/>
                  <a:lumOff val="25000"/>
                </a:schemeClr>
              </a:solidFill>
              <a:latin typeface="Cambria"/>
            </a:endParaRPr>
          </a:p>
        </p:txBody>
      </p:sp>
      <p:pic>
        <p:nvPicPr>
          <p:cNvPr id="13" name="Content Placeholder 10">
            <a:extLst>
              <a:ext uri="{FF2B5EF4-FFF2-40B4-BE49-F238E27FC236}">
                <a16:creationId xmlns:a16="http://schemas.microsoft.com/office/drawing/2014/main" id="{DC9C3C06-E85E-E51F-43D6-198C7AAF4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47E7BAD3-F072-503A-C5A6-7F5E7C0F3ABC}"/>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4C228167-4BEB-DCC6-CE16-E148F5BE1A21}"/>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07AA801F-7D16-B51E-9B96-4B84BB145932}"/>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3236794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3B326-B9C9-025D-F1B2-914F27A20E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2587F6-85AF-060B-6C3B-12DBDCBEB3A3}"/>
              </a:ext>
            </a:extLst>
          </p:cNvPr>
          <p:cNvSpPr>
            <a:spLocks noGrp="1"/>
          </p:cNvSpPr>
          <p:nvPr>
            <p:ph type="title"/>
          </p:nvPr>
        </p:nvSpPr>
        <p:spPr>
          <a:xfrm>
            <a:off x="594360" y="198408"/>
            <a:ext cx="10972800" cy="1611342"/>
          </a:xfrm>
        </p:spPr>
        <p:txBody>
          <a:bodyPr/>
          <a:lstStyle/>
          <a:p>
            <a:r>
              <a:rPr lang="en-US"/>
              <a:t>Progress up to now(90%)</a:t>
            </a:r>
          </a:p>
        </p:txBody>
      </p:sp>
      <p:sp>
        <p:nvSpPr>
          <p:cNvPr id="6" name="Subtitle 2">
            <a:extLst>
              <a:ext uri="{FF2B5EF4-FFF2-40B4-BE49-F238E27FC236}">
                <a16:creationId xmlns:a16="http://schemas.microsoft.com/office/drawing/2014/main" id="{FE86576D-F1DC-6763-0E05-73483E6BB18E}"/>
              </a:ext>
            </a:extLst>
          </p:cNvPr>
          <p:cNvSpPr txBox="1">
            <a:spLocks/>
          </p:cNvSpPr>
          <p:nvPr/>
        </p:nvSpPr>
        <p:spPr>
          <a:xfrm>
            <a:off x="594360" y="2805417"/>
            <a:ext cx="8034073" cy="3050634"/>
          </a:xfrm>
          <a:prstGeom prst="rect">
            <a:avLst/>
          </a:prstGeom>
          <a:ln>
            <a:solidFill>
              <a:schemeClr val="tx1"/>
            </a:solidFill>
          </a:ln>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Prepared the dataset (Vocabulary List and CREF Level Student Writing Text Dataset).</a:t>
            </a:r>
          </a:p>
          <a:p>
            <a:pPr marL="342900" indent="-342900" algn="l">
              <a:buFont typeface="Arial" panose="020B0604020202020204" pitchFamily="34" charset="0"/>
              <a:buChar char="•"/>
              <a:defRPr/>
            </a:pPr>
            <a:r>
              <a:rPr kumimoji="0" lang="en-US" sz="2200" i="0" u="none" strike="noStrike" kern="1200" cap="none" spc="0" normalizeH="0" baseline="0" noProof="0">
                <a:solidFill>
                  <a:sysClr val="windowText" lastClr="000000"/>
                </a:solidFill>
                <a:effectLst/>
                <a:uLnTx/>
                <a:uFillTx/>
                <a:latin typeface="Cambria"/>
                <a:ea typeface="+mn-ea"/>
                <a:cs typeface="+mn-cs"/>
              </a:rPr>
              <a:t>Trained the model to predict </a:t>
            </a:r>
            <a:r>
              <a:rPr lang="en-US" sz="2200" err="1">
                <a:solidFill>
                  <a:sysClr val="windowText" lastClr="000000"/>
                </a:solidFill>
                <a:latin typeface="Cambria"/>
              </a:rPr>
              <a:t>Mcq</a:t>
            </a:r>
            <a:r>
              <a:rPr kumimoji="0" lang="en-US" sz="2200" i="0" u="none" strike="noStrike" kern="1200" cap="none" spc="0" normalizeH="0" baseline="0" noProof="0">
                <a:solidFill>
                  <a:sysClr val="windowText" lastClr="000000"/>
                </a:solidFill>
                <a:effectLst/>
                <a:uLnTx/>
                <a:uFillTx/>
                <a:latin typeface="Cambria"/>
                <a:ea typeface="+mn-ea"/>
                <a:cs typeface="+mn-cs"/>
              </a:rPr>
              <a:t> and deployed it.</a:t>
            </a:r>
            <a:endParaRPr lang="en-US" sz="2200" i="0" u="none" strike="noStrike" kern="1200" cap="none" spc="0" normalizeH="0" baseline="0" noProof="0">
              <a:solidFill>
                <a:sysClr val="windowText" lastClr="000000"/>
              </a:solidFill>
              <a:effectLst/>
              <a:uLnTx/>
              <a:uFillTx/>
              <a:latin typeface="Cambria"/>
              <a:ea typeface="Cambria"/>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Completed </a:t>
            </a:r>
            <a:r>
              <a:rPr kumimoji="0" lang="en-US" sz="2200" i="0" u="none" strike="noStrike" kern="1200" cap="none" spc="0" normalizeH="0" baseline="0" noProof="0" err="1">
                <a:solidFill>
                  <a:sysClr val="windowText" lastClr="000000"/>
                </a:solidFill>
                <a:effectLst/>
                <a:uLnTx/>
                <a:uFillTx/>
                <a:latin typeface="Cambria"/>
                <a:ea typeface="+mn-ea"/>
                <a:cs typeface="+mn-cs"/>
              </a:rPr>
              <a:t>FastAPI</a:t>
            </a:r>
            <a:r>
              <a:rPr kumimoji="0" lang="en-US" sz="2200" i="0" u="none" strike="noStrike" kern="1200" cap="none" spc="0" normalizeH="0" baseline="0" noProof="0">
                <a:solidFill>
                  <a:sysClr val="windowText" lastClr="000000"/>
                </a:solidFill>
                <a:effectLst/>
                <a:uLnTx/>
                <a:uFillTx/>
                <a:latin typeface="Cambria"/>
                <a:ea typeface="+mn-ea"/>
                <a:cs typeface="+mn-cs"/>
              </a:rPr>
              <a:t> backend.</a:t>
            </a:r>
            <a:endParaRPr lang="en-US" sz="2200" i="0" u="none" strike="noStrike" kern="1200" cap="none" spc="0" normalizeH="0" baseline="0" noProof="0">
              <a:solidFill>
                <a:sysClr val="windowText" lastClr="000000"/>
              </a:solidFill>
              <a:effectLst/>
              <a:uLnTx/>
              <a:uFillTx/>
              <a:latin typeface="Cambria"/>
              <a:ea typeface="Cambria"/>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a:solidFill>
                  <a:sysClr val="windowText" lastClr="000000"/>
                </a:solidFill>
                <a:latin typeface="Cambria"/>
              </a:rPr>
              <a:t>Deployment</a:t>
            </a:r>
            <a:endParaRPr lang="en-US" sz="2200" i="0" u="none" strike="noStrike" kern="1200" cap="none" spc="0" normalizeH="0" baseline="0" noProof="0">
              <a:solidFill>
                <a:sysClr val="windowText" lastClr="000000"/>
              </a:solidFill>
              <a:effectLst/>
              <a:uLnTx/>
              <a:uFillTx/>
              <a:latin typeface="Cambria"/>
              <a:ea typeface="Cambria"/>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solidFill>
                <a:sysClr val="windowText" lastClr="000000"/>
              </a:solidFill>
              <a:effectLst/>
              <a:uLnTx/>
              <a:uFillTx/>
              <a:latin typeface="Cambria"/>
              <a:ea typeface="+mn-ea"/>
              <a:cs typeface="+mn-cs"/>
            </a:endParaRPr>
          </a:p>
        </p:txBody>
      </p:sp>
      <p:pic>
        <p:nvPicPr>
          <p:cNvPr id="5" name="Content Placeholder 10">
            <a:extLst>
              <a:ext uri="{FF2B5EF4-FFF2-40B4-BE49-F238E27FC236}">
                <a16:creationId xmlns:a16="http://schemas.microsoft.com/office/drawing/2014/main" id="{97F209A9-52E3-4D14-690E-3284E9AEF2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1F29B400-F285-C910-08A5-08184C99F3D2}"/>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5E3A796A-5E35-CB6D-E801-473382274DFE}"/>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7B23EB7-A945-887D-EB3A-6C1F30A42BEE}"/>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999819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0BDBE-1113-5D31-B2C0-D207F66B53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5E60A6-7062-2921-19A6-BD840D3233C7}"/>
              </a:ext>
            </a:extLst>
          </p:cNvPr>
          <p:cNvSpPr>
            <a:spLocks noGrp="1"/>
          </p:cNvSpPr>
          <p:nvPr>
            <p:ph type="title"/>
          </p:nvPr>
        </p:nvSpPr>
        <p:spPr>
          <a:xfrm>
            <a:off x="594360" y="198408"/>
            <a:ext cx="10972800" cy="1611342"/>
          </a:xfrm>
        </p:spPr>
        <p:txBody>
          <a:bodyPr/>
          <a:lstStyle/>
          <a:p>
            <a:r>
              <a:rPr lang="en-US"/>
              <a:t>What is to be done</a:t>
            </a:r>
          </a:p>
        </p:txBody>
      </p:sp>
      <p:sp>
        <p:nvSpPr>
          <p:cNvPr id="6" name="Subtitle 2">
            <a:extLst>
              <a:ext uri="{FF2B5EF4-FFF2-40B4-BE49-F238E27FC236}">
                <a16:creationId xmlns:a16="http://schemas.microsoft.com/office/drawing/2014/main" id="{4305E249-9AE4-1BC1-9E0F-779367843D82}"/>
              </a:ext>
            </a:extLst>
          </p:cNvPr>
          <p:cNvSpPr txBox="1">
            <a:spLocks/>
          </p:cNvSpPr>
          <p:nvPr/>
        </p:nvSpPr>
        <p:spPr>
          <a:xfrm>
            <a:off x="594360" y="2805417"/>
            <a:ext cx="8034073" cy="3050634"/>
          </a:xfrm>
          <a:prstGeom prst="rect">
            <a:avLst/>
          </a:prstGeom>
          <a:ln>
            <a:solidFill>
              <a:schemeClr val="tx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Enhance model accuracy by incorporating additional data.</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Perform thorough testing.</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Deploy all components..</a:t>
            </a:r>
            <a:endParaRPr kumimoji="0" lang="en-US" sz="600" b="1" i="0" u="none" strike="noStrike" kern="1200" cap="none" spc="0" normalizeH="0" baseline="0" noProof="0">
              <a:solidFill>
                <a:sysClr val="windowText" lastClr="000000"/>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solidFill>
                <a:sysClr val="windowText" lastClr="000000"/>
              </a:solidFill>
              <a:effectLst/>
              <a:uLnTx/>
              <a:uFillTx/>
              <a:latin typeface="Cambria"/>
              <a:ea typeface="+mn-ea"/>
              <a:cs typeface="+mn-cs"/>
            </a:endParaRPr>
          </a:p>
        </p:txBody>
      </p:sp>
      <p:pic>
        <p:nvPicPr>
          <p:cNvPr id="5" name="Content Placeholder 10">
            <a:extLst>
              <a:ext uri="{FF2B5EF4-FFF2-40B4-BE49-F238E27FC236}">
                <a16:creationId xmlns:a16="http://schemas.microsoft.com/office/drawing/2014/main" id="{C981B5D3-EE6D-A49F-81E7-4785A08C0E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A183759C-0E81-4782-CF27-63F02997D7F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0C13A47B-CD70-5A5E-62D3-70E9D973B886}"/>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5E0AA3C1-DC7E-4EDE-0460-AE105F724F61}"/>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584269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371764-4FD5-2C22-D46D-4E4D844EEE11}"/>
              </a:ext>
            </a:extLst>
          </p:cNvPr>
          <p:cNvSpPr>
            <a:spLocks noGrp="1"/>
          </p:cNvSpPr>
          <p:nvPr>
            <p:ph type="dt" sz="half" idx="11"/>
          </p:nvPr>
        </p:nvSpPr>
        <p:spPr/>
        <p:txBody>
          <a:bodyPr/>
          <a:lstStyle/>
          <a:p>
            <a:fld id="{3577F282-C3A1-463C-89AE-E2D4C73B08EC}" type="datetime1">
              <a:rPr lang="en-US" smtClean="0">
                <a:latin typeface="+mn-lt"/>
              </a:rPr>
              <a:t>4/15/2025</a:t>
            </a:fld>
            <a:endParaRPr lang="en-US">
              <a:latin typeface="+mn-lt"/>
            </a:endParaRPr>
          </a:p>
        </p:txBody>
      </p:sp>
      <p:sp>
        <p:nvSpPr>
          <p:cNvPr id="6" name="Slide Number Placeholder 5">
            <a:extLst>
              <a:ext uri="{FF2B5EF4-FFF2-40B4-BE49-F238E27FC236}">
                <a16:creationId xmlns:a16="http://schemas.microsoft.com/office/drawing/2014/main" id="{69801A3D-E50C-8403-02CE-27FD6C6F390F}"/>
              </a:ext>
            </a:extLst>
          </p:cNvPr>
          <p:cNvSpPr>
            <a:spLocks noGrp="1"/>
          </p:cNvSpPr>
          <p:nvPr>
            <p:ph type="sldNum" sz="quarter" idx="12"/>
          </p:nvPr>
        </p:nvSpPr>
        <p:spPr/>
        <p:txBody>
          <a:bodyPr/>
          <a:lstStyle/>
          <a:p>
            <a:fld id="{294A09A9-5501-47C1-A89A-A340965A2BE2}" type="slidenum">
              <a:rPr lang="en-US" smtClean="0"/>
              <a:pPr/>
              <a:t>34</a:t>
            </a:fld>
            <a:endParaRPr lang="en-US">
              <a:latin typeface="+mn-lt"/>
            </a:endParaRPr>
          </a:p>
        </p:txBody>
      </p:sp>
      <p:pic>
        <p:nvPicPr>
          <p:cNvPr id="3" name="Picture 2" descr="A screenshot of a computer&#10;&#10;Description automatically generated">
            <a:extLst>
              <a:ext uri="{FF2B5EF4-FFF2-40B4-BE49-F238E27FC236}">
                <a16:creationId xmlns:a16="http://schemas.microsoft.com/office/drawing/2014/main" id="{E43AC4C7-AC73-2000-6050-25B7EC431B94}"/>
              </a:ext>
            </a:extLst>
          </p:cNvPr>
          <p:cNvPicPr>
            <a:picLocks noChangeAspect="1"/>
          </p:cNvPicPr>
          <p:nvPr/>
        </p:nvPicPr>
        <p:blipFill>
          <a:blip r:embed="rId2"/>
          <a:srcRect l="-3482" t="-25" r="35079" b="278"/>
          <a:stretch/>
        </p:blipFill>
        <p:spPr>
          <a:xfrm>
            <a:off x="1341" y="449362"/>
            <a:ext cx="7753584" cy="5628160"/>
          </a:xfrm>
          <a:prstGeom prst="rect">
            <a:avLst/>
          </a:prstGeom>
        </p:spPr>
      </p:pic>
      <p:sp>
        <p:nvSpPr>
          <p:cNvPr id="7" name="Subtitle 2">
            <a:extLst>
              <a:ext uri="{FF2B5EF4-FFF2-40B4-BE49-F238E27FC236}">
                <a16:creationId xmlns:a16="http://schemas.microsoft.com/office/drawing/2014/main" id="{AFEC3D7E-A0DB-5006-A442-C81D01B585A4}"/>
              </a:ext>
            </a:extLst>
          </p:cNvPr>
          <p:cNvSpPr txBox="1">
            <a:spLocks/>
          </p:cNvSpPr>
          <p:nvPr/>
        </p:nvSpPr>
        <p:spPr>
          <a:xfrm>
            <a:off x="8015070" y="2292595"/>
            <a:ext cx="3275720" cy="1285143"/>
          </a:xfrm>
          <a:prstGeom prst="rect">
            <a:avLst/>
          </a:prstGeom>
          <a:ln>
            <a:solidFill>
              <a:schemeClr val="bg1"/>
            </a:solidFill>
          </a:ln>
        </p:spPr>
        <p:txBody>
          <a:bodyPr vert="horz" lIns="91440" tIns="45720" rIns="91440" bIns="45720" rtlCol="0" anchor="t">
            <a:normAutofit fontScale="925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defRPr/>
            </a:pPr>
            <a:r>
              <a:rPr lang="en-US" sz="2200" b="1">
                <a:solidFill>
                  <a:sysClr val="windowText" lastClr="000000"/>
                </a:solidFill>
                <a:latin typeface="Cambria"/>
              </a:rPr>
              <a:t>Implementation</a:t>
            </a:r>
            <a:endParaRPr lang="en-US" sz="2200" b="1" i="0" u="none" strike="noStrike" kern="1200" cap="none" spc="0" normalizeH="0" baseline="0" noProof="0">
              <a:solidFill>
                <a:sysClr val="windowText" lastClr="000000"/>
              </a:solidFill>
              <a:effectLst/>
              <a:uLnTx/>
              <a:uFillTx/>
              <a:latin typeface="Cambria"/>
              <a:ea typeface="Cambria"/>
            </a:endParaRPr>
          </a:p>
          <a:p>
            <a:pPr marL="342900" indent="-342900" algn="l">
              <a:buFont typeface="Arial" panose="020B0604020202020204" pitchFamily="34" charset="0"/>
              <a:buChar char="•"/>
              <a:defRPr/>
            </a:pPr>
            <a:r>
              <a:rPr lang="en-US" sz="2200">
                <a:solidFill>
                  <a:sysClr val="windowText" lastClr="000000"/>
                </a:solidFill>
                <a:latin typeface="Cambria"/>
              </a:rPr>
              <a:t>Fine tune T5  model using Google </a:t>
            </a:r>
            <a:r>
              <a:rPr lang="en-US" sz="2200" err="1">
                <a:solidFill>
                  <a:sysClr val="windowText" lastClr="000000"/>
                </a:solidFill>
                <a:latin typeface="Cambria"/>
              </a:rPr>
              <a:t>Colab</a:t>
            </a:r>
            <a:r>
              <a:rPr lang="en-US" sz="2200">
                <a:solidFill>
                  <a:sysClr val="windowText" lastClr="000000"/>
                </a:solidFill>
                <a:latin typeface="Cambria"/>
              </a:rPr>
              <a:t> </a:t>
            </a:r>
            <a:r>
              <a:rPr lang="en-US" sz="2200" err="1">
                <a:solidFill>
                  <a:sysClr val="windowText" lastClr="000000"/>
                </a:solidFill>
                <a:latin typeface="Cambria"/>
              </a:rPr>
              <a:t>NoteBook</a:t>
            </a:r>
            <a:endParaRPr lang="en-US" sz="2200" i="0" u="none" strike="noStrike" kern="1200" cap="none" spc="0" normalizeH="0" baseline="0" noProof="0" err="1">
              <a:solidFill>
                <a:sysClr val="windowText" lastClr="000000"/>
              </a:solidFill>
              <a:effectLst/>
              <a:uLnTx/>
              <a:uFillTx/>
              <a:latin typeface="Cambria"/>
              <a:ea typeface="Cambria"/>
            </a:endParaRPr>
          </a:p>
          <a:p>
            <a:pPr marL="342900" marR="0" lvl="0" indent="-342900" algn="l" defTabSz="914400">
              <a:lnSpc>
                <a:spcPct val="100000"/>
              </a:lnSpc>
              <a:spcBef>
                <a:spcPct val="20000"/>
              </a:spcBef>
              <a:spcAft>
                <a:spcPts val="0"/>
              </a:spcAft>
              <a:buClrTx/>
              <a:buSzTx/>
              <a:buChar char="•"/>
              <a:tabLst/>
              <a:defRPr/>
            </a:pPr>
            <a:endParaRPr lang="en-US" sz="2200" i="0" u="none" strike="noStrike" kern="1200" cap="none" spc="0" normalizeH="0" baseline="0" noProof="0">
              <a:solidFill>
                <a:sysClr val="windowText" lastClr="000000"/>
              </a:solidFill>
              <a:effectLst/>
              <a:uLnTx/>
              <a:uFillTx/>
              <a:latin typeface="Cambria"/>
              <a:ea typeface="Cambria"/>
            </a:endParaRPr>
          </a:p>
          <a:p>
            <a:pPr marR="0" lvl="0" algn="l" defTabSz="914400" rtl="0" eaLnBrk="1" fontAlgn="auto" latinLnBrk="0" hangingPunct="1">
              <a:lnSpc>
                <a:spcPct val="100000"/>
              </a:lnSpc>
              <a:spcBef>
                <a:spcPct val="20000"/>
              </a:spcBef>
              <a:spcAft>
                <a:spcPts val="0"/>
              </a:spcAft>
              <a:buClrTx/>
              <a:buSzTx/>
              <a:tabLst/>
              <a:defRPr/>
            </a:pPr>
            <a:endParaRPr lang="en-US" sz="2200" i="0" u="none" strike="noStrike" kern="1200" cap="none" spc="0" normalizeH="0" baseline="0" noProof="0">
              <a:solidFill>
                <a:sysClr val="windowText" lastClr="000000"/>
              </a:solidFill>
              <a:effectLst/>
              <a:uLnTx/>
              <a:uFillTx/>
              <a:latin typeface="Cambria"/>
              <a:ea typeface="Cambria"/>
            </a:endParaRPr>
          </a:p>
          <a:p>
            <a:pPr marR="0" lvl="0" algn="l" defTabSz="914400" rtl="0" eaLnBrk="1" fontAlgn="auto" latinLnBrk="0" hangingPunct="1">
              <a:lnSpc>
                <a:spcPct val="100000"/>
              </a:lnSpc>
              <a:spcBef>
                <a:spcPct val="20000"/>
              </a:spcBef>
              <a:spcAft>
                <a:spcPts val="0"/>
              </a:spcAft>
              <a:buClrTx/>
              <a:buSzTx/>
              <a:tabLst/>
              <a:defRPr/>
            </a:pPr>
            <a:endParaRPr lang="en-US" sz="600" b="1" i="0" u="none" strike="noStrike" kern="1200" cap="none" spc="0" normalizeH="0" baseline="0" noProof="0">
              <a:solidFill>
                <a:sysClr val="windowText" lastClr="000000"/>
              </a:solidFill>
              <a:effectLst/>
              <a:uLnTx/>
              <a:uFillTx/>
              <a:latin typeface="Cambria"/>
              <a:ea typeface="Cambria"/>
            </a:endParaRPr>
          </a:p>
          <a:p>
            <a:pPr marL="457200" indent="-457200" algn="l">
              <a:buFont typeface="+mj-lt"/>
              <a:buAutoNum type="arabicPeriod"/>
              <a:defRPr/>
            </a:pPr>
            <a:endParaRPr lang="en-US" sz="2200">
              <a:solidFill>
                <a:sysClr val="windowText" lastClr="000000"/>
              </a:solidFill>
              <a:latin typeface="Cambria"/>
              <a:ea typeface="Cambria"/>
            </a:endParaRPr>
          </a:p>
        </p:txBody>
      </p:sp>
    </p:spTree>
    <p:extLst>
      <p:ext uri="{BB962C8B-B14F-4D97-AF65-F5344CB8AC3E}">
        <p14:creationId xmlns:p14="http://schemas.microsoft.com/office/powerpoint/2010/main" val="23486699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A3C770C-92BE-6570-D196-2498E81F9486}"/>
              </a:ext>
            </a:extLst>
          </p:cNvPr>
          <p:cNvSpPr>
            <a:spLocks noGrp="1"/>
          </p:cNvSpPr>
          <p:nvPr>
            <p:ph type="title"/>
          </p:nvPr>
        </p:nvSpPr>
        <p:spPr>
          <a:xfrm>
            <a:off x="600075" y="704850"/>
            <a:ext cx="8439150" cy="2932337"/>
          </a:xfrm>
        </p:spPr>
        <p:txBody>
          <a:bodyPr/>
          <a:lstStyle/>
          <a:p>
            <a:r>
              <a:rPr lang="en-US" sz="5400"/>
              <a:t>Advanced Comprehension Skills Enhancement </a:t>
            </a:r>
            <a:br>
              <a:rPr lang="en-US" sz="5400"/>
            </a:br>
            <a:r>
              <a:rPr lang="en-US" sz="5400"/>
              <a:t>Module</a:t>
            </a:r>
          </a:p>
        </p:txBody>
      </p:sp>
      <p:sp>
        <p:nvSpPr>
          <p:cNvPr id="8" name="Rectangle 7">
            <a:extLst>
              <a:ext uri="{FF2B5EF4-FFF2-40B4-BE49-F238E27FC236}">
                <a16:creationId xmlns:a16="http://schemas.microsoft.com/office/drawing/2014/main" id="{B2621EDA-43F9-6588-561F-063264C9AB26}"/>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IT21118340</a:t>
            </a:r>
            <a:r>
              <a:rPr lang="en-US" sz="1800">
                <a:solidFill>
                  <a:schemeClr val="tx1"/>
                </a:solidFill>
              </a:rPr>
              <a:t>   |   </a:t>
            </a:r>
            <a:r>
              <a:rPr lang="en-US">
                <a:solidFill>
                  <a:schemeClr val="tx1"/>
                </a:solidFill>
              </a:rPr>
              <a:t>S. A. D. S. Kumarathunga</a:t>
            </a:r>
            <a:r>
              <a:rPr lang="en-US" sz="1800" b="1">
                <a:solidFill>
                  <a:schemeClr val="tx1"/>
                </a:solidFill>
              </a:rPr>
              <a:t>   </a:t>
            </a:r>
            <a:r>
              <a:rPr lang="en-US" sz="1800">
                <a:solidFill>
                  <a:schemeClr val="tx1"/>
                </a:solidFill>
              </a:rPr>
              <a:t>|   </a:t>
            </a:r>
            <a:r>
              <a:rPr lang="en-US">
                <a:solidFill>
                  <a:schemeClr val="tx1"/>
                </a:solidFill>
              </a:rPr>
              <a:t>24-25J-027</a:t>
            </a:r>
            <a:endParaRPr lang="en-US" sz="1800" b="0">
              <a:solidFill>
                <a:schemeClr val="tx1"/>
              </a:solidFill>
            </a:endParaRPr>
          </a:p>
        </p:txBody>
      </p:sp>
      <p:sp>
        <p:nvSpPr>
          <p:cNvPr id="9" name="Text Placeholder 5">
            <a:extLst>
              <a:ext uri="{FF2B5EF4-FFF2-40B4-BE49-F238E27FC236}">
                <a16:creationId xmlns:a16="http://schemas.microsoft.com/office/drawing/2014/main" id="{A509AA35-9151-AF05-2BC4-E6E8B2D0D3DB}"/>
              </a:ext>
            </a:extLst>
          </p:cNvPr>
          <p:cNvSpPr txBox="1">
            <a:spLocks/>
          </p:cNvSpPr>
          <p:nvPr/>
        </p:nvSpPr>
        <p:spPr>
          <a:xfrm>
            <a:off x="963084" y="4237261"/>
            <a:ext cx="10363200" cy="1500187"/>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accent1">
                    <a:lumMod val="20000"/>
                    <a:lumOff val="80000"/>
                  </a:schemeClr>
                </a:solidFill>
              </a:rPr>
              <a:t>IT21118340 – S. A. D. S. Kumarathunga</a:t>
            </a:r>
          </a:p>
        </p:txBody>
      </p:sp>
      <p:pic>
        <p:nvPicPr>
          <p:cNvPr id="10" name="Content Placeholder 10">
            <a:extLst>
              <a:ext uri="{FF2B5EF4-FFF2-40B4-BE49-F238E27FC236}">
                <a16:creationId xmlns:a16="http://schemas.microsoft.com/office/drawing/2014/main" id="{B39C5BD1-300E-55DB-A98D-BE15B7449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 y="6324600"/>
            <a:ext cx="2497118" cy="537229"/>
          </a:xfrm>
          <a:prstGeom prst="rect">
            <a:avLst/>
          </a:prstGeom>
        </p:spPr>
      </p:pic>
      <p:sp>
        <p:nvSpPr>
          <p:cNvPr id="11" name="Date Placeholder 7">
            <a:extLst>
              <a:ext uri="{FF2B5EF4-FFF2-40B4-BE49-F238E27FC236}">
                <a16:creationId xmlns:a16="http://schemas.microsoft.com/office/drawing/2014/main" id="{8F9F033B-4A3E-F1EF-391D-E1F6EE5DCFED}"/>
              </a:ext>
            </a:extLst>
          </p:cNvPr>
          <p:cNvSpPr txBox="1">
            <a:spLocks/>
          </p:cNvSpPr>
          <p:nvPr/>
        </p:nvSpPr>
        <p:spPr>
          <a:xfrm>
            <a:off x="10239548"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98F02EAB-C56C-69F3-C2A8-CEF47336E32F}"/>
              </a:ext>
            </a:extLst>
          </p:cNvPr>
          <p:cNvSpPr txBox="1">
            <a:spLocks/>
          </p:cNvSpPr>
          <p:nvPr/>
        </p:nvSpPr>
        <p:spPr>
          <a:xfrm>
            <a:off x="11600988"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35</a:t>
            </a:fld>
            <a:endParaRPr lang="en-US" sz="1400" b="1">
              <a:solidFill>
                <a:schemeClr val="bg1"/>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666EEEE2-8047-85DA-1591-28FFF3866435}"/>
              </a:ext>
            </a:extLst>
          </p:cNvPr>
          <p:cNvCxnSpPr>
            <a:cxnSpLocks/>
          </p:cNvCxnSpPr>
          <p:nvPr/>
        </p:nvCxnSpPr>
        <p:spPr>
          <a:xfrm>
            <a:off x="581025" y="3999347"/>
            <a:ext cx="11008547" cy="0"/>
          </a:xfrm>
          <a:prstGeom prst="line">
            <a:avLst/>
          </a:prstGeom>
          <a:ln w="104775">
            <a:solidFill>
              <a:srgbClr val="7CA655"/>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7A1558F-5A0D-EB88-FB1C-6AB332E40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8654" y="337237"/>
            <a:ext cx="1823954" cy="2520712"/>
          </a:xfrm>
          <a:prstGeom prst="rect">
            <a:avLst/>
          </a:prstGeom>
        </p:spPr>
      </p:pic>
    </p:spTree>
    <p:extLst>
      <p:ext uri="{BB962C8B-B14F-4D97-AF65-F5344CB8AC3E}">
        <p14:creationId xmlns:p14="http://schemas.microsoft.com/office/powerpoint/2010/main" val="18186980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a:t>Background</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534097" y="2371725"/>
            <a:ext cx="10687050" cy="3762375"/>
          </a:xfrm>
          <a:prstGeom prst="rect">
            <a:avLst/>
          </a:prstGeom>
        </p:spPr>
        <p:txBody>
          <a:bodyPr vert="horz" lIns="91440" tIns="45720" rIns="91440" bIns="45720" rtlCol="0">
            <a:normAutofit fontScale="3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7400" b="1" i="0" u="none" strike="noStrike" kern="1200" cap="none" spc="0" normalizeH="0" baseline="0" noProof="0">
                <a:ln>
                  <a:noFill/>
                </a:ln>
                <a:solidFill>
                  <a:schemeClr val="bg1">
                    <a:lumMod val="75000"/>
                    <a:lumOff val="25000"/>
                  </a:schemeClr>
                </a:solidFill>
                <a:effectLst/>
                <a:uLnTx/>
                <a:uFillTx/>
                <a:latin typeface="Cambria"/>
                <a:ea typeface="+mn-ea"/>
                <a:cs typeface="+mn-cs"/>
              </a:rPr>
              <a:t>What are </a:t>
            </a:r>
            <a:r>
              <a:rPr lang="en-US" sz="7400" b="1">
                <a:solidFill>
                  <a:schemeClr val="bg1">
                    <a:lumMod val="75000"/>
                    <a:lumOff val="25000"/>
                  </a:schemeClr>
                </a:solidFill>
                <a:latin typeface="Cambria"/>
              </a:rPr>
              <a:t>Advanced Comprehension Skills?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7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228600" marR="0" lvl="0" indent="-228600" algn="l" defTabSz="91440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lang="en-US" sz="6200" b="0" i="0" u="none" strike="noStrike" kern="1200" cap="none" spc="0" normalizeH="0" baseline="0" noProof="0">
                <a:ln>
                  <a:noFill/>
                </a:ln>
                <a:solidFill>
                  <a:schemeClr val="bg1">
                    <a:lumMod val="75000"/>
                    <a:lumOff val="25000"/>
                  </a:schemeClr>
                </a:solidFill>
                <a:effectLst/>
                <a:uLnTx/>
                <a:uFillTx/>
                <a:latin typeface="Cambria"/>
                <a:ea typeface="+mn-ea"/>
                <a:cs typeface="+mn-cs"/>
              </a:rPr>
              <a:t>Understanding the implied meaning of the text. </a:t>
            </a:r>
          </a:p>
          <a:p>
            <a:pPr marL="228600" marR="0" lvl="0" indent="-228600" algn="l" defTabSz="91440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lang="en-US" sz="6200">
                <a:solidFill>
                  <a:schemeClr val="bg1">
                    <a:lumMod val="75000"/>
                    <a:lumOff val="25000"/>
                  </a:schemeClr>
                </a:solidFill>
                <a:latin typeface="Cambria"/>
              </a:rPr>
              <a:t>Ability to</a:t>
            </a:r>
            <a:r>
              <a:rPr kumimoji="0" lang="en-US" sz="6200" b="0" i="0" u="none" strike="noStrike" kern="1200" cap="none" spc="0" normalizeH="0" baseline="0" noProof="0">
                <a:ln>
                  <a:noFill/>
                </a:ln>
                <a:solidFill>
                  <a:schemeClr val="bg1">
                    <a:lumMod val="75000"/>
                    <a:lumOff val="25000"/>
                  </a:schemeClr>
                </a:solidFill>
                <a:effectLst/>
                <a:uLnTx/>
                <a:uFillTx/>
                <a:latin typeface="Cambria"/>
                <a:ea typeface="+mn-ea"/>
                <a:cs typeface="+mn-cs"/>
              </a:rPr>
              <a:t> evaluate and analyze given text. </a:t>
            </a:r>
          </a:p>
          <a:p>
            <a:pPr marL="228600" marR="0" lvl="0" indent="-228600" algn="l" defTabSz="91440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lang="en-US" sz="6200" b="0" i="0" u="none" strike="noStrike" kern="1200" cap="none" spc="0" normalizeH="0" baseline="0" noProof="0">
                <a:ln>
                  <a:noFill/>
                </a:ln>
                <a:solidFill>
                  <a:schemeClr val="bg1">
                    <a:lumMod val="75000"/>
                    <a:lumOff val="25000"/>
                  </a:schemeClr>
                </a:solidFill>
                <a:effectLst/>
                <a:uLnTx/>
                <a:uFillTx/>
                <a:latin typeface="Cambria"/>
                <a:ea typeface="+mn-ea"/>
                <a:cs typeface="+mn-cs"/>
              </a:rPr>
              <a:t>Skills:</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a:ln>
                  <a:noFill/>
                </a:ln>
                <a:solidFill>
                  <a:schemeClr val="bg1">
                    <a:lumMod val="75000"/>
                    <a:lumOff val="25000"/>
                  </a:schemeClr>
                </a:solidFill>
                <a:effectLst/>
                <a:uLnTx/>
                <a:uFillTx/>
                <a:latin typeface="Cambria"/>
                <a:ea typeface="+mn-ea"/>
                <a:cs typeface="+mn-cs"/>
              </a:rPr>
              <a:t>Making inferences and deductions, </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a:ln>
                  <a:noFill/>
                </a:ln>
                <a:solidFill>
                  <a:schemeClr val="bg1">
                    <a:lumMod val="75000"/>
                    <a:lumOff val="25000"/>
                  </a:schemeClr>
                </a:solidFill>
                <a:effectLst/>
                <a:uLnTx/>
                <a:uFillTx/>
                <a:latin typeface="Cambria"/>
                <a:ea typeface="+mn-ea"/>
                <a:cs typeface="+mn-cs"/>
              </a:rPr>
              <a:t>Connecting different parts of the text</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a:ln>
                  <a:noFill/>
                </a:ln>
                <a:solidFill>
                  <a:schemeClr val="bg1">
                    <a:lumMod val="75000"/>
                    <a:lumOff val="25000"/>
                  </a:schemeClr>
                </a:solidFill>
                <a:effectLst/>
                <a:uLnTx/>
                <a:uFillTx/>
                <a:latin typeface="Cambria"/>
                <a:ea typeface="+mn-ea"/>
                <a:cs typeface="+mn-cs"/>
              </a:rPr>
              <a:t>Applying background knowledge</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a:ln>
                  <a:noFill/>
                </a:ln>
                <a:solidFill>
                  <a:schemeClr val="bg1">
                    <a:lumMod val="75000"/>
                    <a:lumOff val="25000"/>
                  </a:schemeClr>
                </a:solidFill>
                <a:effectLst/>
                <a:uLnTx/>
                <a:uFillTx/>
                <a:latin typeface="Cambria"/>
                <a:ea typeface="+mn-ea"/>
                <a:cs typeface="+mn-cs"/>
              </a:rPr>
              <a:t>Finding the main idea, important facts, and supporting details</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a:ln>
                  <a:noFill/>
                </a:ln>
                <a:solidFill>
                  <a:schemeClr val="bg1">
                    <a:lumMod val="75000"/>
                    <a:lumOff val="25000"/>
                  </a:schemeClr>
                </a:solidFill>
                <a:effectLst/>
                <a:uLnTx/>
                <a:uFillTx/>
                <a:latin typeface="Cambria"/>
                <a:ea typeface="+mn-ea"/>
                <a:cs typeface="+mn-cs"/>
              </a:rPr>
              <a:t>Summarizing</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a:ln>
                  <a:noFill/>
                </a:ln>
                <a:solidFill>
                  <a:schemeClr val="bg1">
                    <a:lumMod val="75000"/>
                    <a:lumOff val="25000"/>
                  </a:schemeClr>
                </a:solidFill>
                <a:effectLst/>
                <a:uLnTx/>
                <a:uFillTx/>
                <a:latin typeface="Cambria"/>
                <a:ea typeface="+mn-ea"/>
                <a:cs typeface="+mn-cs"/>
              </a:rPr>
              <a:t>Generating and Asking Questions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
        <p:nvSpPr>
          <p:cNvPr id="4" name="Rectangle 3">
            <a:extLst>
              <a:ext uri="{FF2B5EF4-FFF2-40B4-BE49-F238E27FC236}">
                <a16:creationId xmlns:a16="http://schemas.microsoft.com/office/drawing/2014/main" id="{CED353F0-B584-9296-82F3-8227678F9C4E}"/>
              </a:ext>
            </a:extLst>
          </p:cNvPr>
          <p:cNvSpPr/>
          <p:nvPr/>
        </p:nvSpPr>
        <p:spPr>
          <a:xfrm>
            <a:off x="2984860"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9" name="Picture 8">
            <a:extLst>
              <a:ext uri="{FF2B5EF4-FFF2-40B4-BE49-F238E27FC236}">
                <a16:creationId xmlns:a16="http://schemas.microsoft.com/office/drawing/2014/main" id="{C5887234-F699-2195-7628-0D98521ED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6068" y="2121776"/>
            <a:ext cx="3395533" cy="2127581"/>
          </a:xfrm>
          <a:prstGeom prst="rect">
            <a:avLst/>
          </a:prstGeom>
        </p:spPr>
      </p:pic>
      <p:pic>
        <p:nvPicPr>
          <p:cNvPr id="14" name="Picture 13">
            <a:extLst>
              <a:ext uri="{FF2B5EF4-FFF2-40B4-BE49-F238E27FC236}">
                <a16:creationId xmlns:a16="http://schemas.microsoft.com/office/drawing/2014/main" id="{7AF88DD1-D66C-FD98-7C3A-3368067D69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5774" y="4372068"/>
            <a:ext cx="2912129" cy="1941419"/>
          </a:xfrm>
          <a:prstGeom prst="rect">
            <a:avLst/>
          </a:prstGeom>
        </p:spPr>
      </p:pic>
    </p:spTree>
    <p:extLst>
      <p:ext uri="{BB962C8B-B14F-4D97-AF65-F5344CB8AC3E}">
        <p14:creationId xmlns:p14="http://schemas.microsoft.com/office/powerpoint/2010/main" val="20144382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Research Problem?</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1556558" y="2555137"/>
            <a:ext cx="8056245" cy="2571750"/>
          </a:xfrm>
          <a:prstGeom prst="rect">
            <a:avLst/>
          </a:prstGeom>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514350" marR="0" lvl="0" indent="-514350" algn="l" defTabSz="914400" rtl="0" eaLnBrk="1" fontAlgn="auto" latinLnBrk="0" hangingPunct="1">
              <a:lnSpc>
                <a:spcPct val="150000"/>
              </a:lnSpc>
              <a:spcBef>
                <a:spcPct val="20000"/>
              </a:spcBef>
              <a:spcAft>
                <a:spcPts val="0"/>
              </a:spcAft>
              <a:buClrTx/>
              <a:buSzTx/>
              <a:buFont typeface="+mj-lt"/>
              <a:buAutoNum type="arabicPeriod"/>
              <a:tabLst/>
              <a:defRPr/>
            </a:pPr>
            <a:r>
              <a:rPr kumimoji="0" lang="en-US" sz="2800" b="0" i="0" u="none" strike="noStrike" kern="1200" cap="none" spc="0" normalizeH="0" baseline="0" noProof="0">
                <a:ln>
                  <a:noFill/>
                </a:ln>
                <a:solidFill>
                  <a:schemeClr val="bg1">
                    <a:lumMod val="75000"/>
                    <a:lumOff val="25000"/>
                  </a:schemeClr>
                </a:solidFill>
                <a:effectLst/>
                <a:uLnTx/>
                <a:uFillTx/>
                <a:latin typeface="Cambria"/>
                <a:ea typeface="+mn-ea"/>
                <a:cs typeface="+mn-cs"/>
              </a:rPr>
              <a:t>Lack of dynamically adaptable exercises.</a:t>
            </a:r>
          </a:p>
          <a:p>
            <a:pPr marL="514350" indent="-514350" algn="l">
              <a:lnSpc>
                <a:spcPct val="150000"/>
              </a:lnSpc>
              <a:buFont typeface="+mj-lt"/>
              <a:buAutoNum type="arabicPeriod"/>
              <a:defRPr/>
            </a:pPr>
            <a:r>
              <a:rPr kumimoji="0" lang="en-US" sz="2800" b="0" i="0" u="none" strike="noStrike" kern="1200" cap="none" spc="0" normalizeH="0" baseline="0" noProof="0">
                <a:ln>
                  <a:noFill/>
                </a:ln>
                <a:solidFill>
                  <a:schemeClr val="bg1">
                    <a:lumMod val="75000"/>
                    <a:lumOff val="25000"/>
                  </a:schemeClr>
                </a:solidFill>
                <a:effectLst/>
                <a:uLnTx/>
                <a:uFillTx/>
                <a:latin typeface="Cambria"/>
                <a:ea typeface="+mn-ea"/>
                <a:cs typeface="+mn-cs"/>
              </a:rPr>
              <a:t>Lack tools to provide assessments for essay-type questions that typically require human evaluation.</a:t>
            </a:r>
            <a:endParaRPr lang="en-US" sz="2800"/>
          </a:p>
          <a:p>
            <a:pPr marL="514350" marR="0" lvl="0" indent="-514350" algn="l" defTabSz="914400" rtl="0" eaLnBrk="1" fontAlgn="auto" latinLnBrk="0" hangingPunct="1">
              <a:lnSpc>
                <a:spcPct val="150000"/>
              </a:lnSpc>
              <a:spcBef>
                <a:spcPct val="20000"/>
              </a:spcBef>
              <a:spcAft>
                <a:spcPts val="0"/>
              </a:spcAft>
              <a:buClrTx/>
              <a:buSzTx/>
              <a:buFont typeface="+mj-lt"/>
              <a:buAutoNum type="arabicPeriod"/>
              <a:tabLst/>
              <a:defRPr/>
            </a:pPr>
            <a:endParaRPr kumimoji="0" lang="en-US" sz="28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
        <p:nvSpPr>
          <p:cNvPr id="2" name="Rectangle 1">
            <a:extLst>
              <a:ext uri="{FF2B5EF4-FFF2-40B4-BE49-F238E27FC236}">
                <a16:creationId xmlns:a16="http://schemas.microsoft.com/office/drawing/2014/main" id="{D34C1462-7F8A-94E3-7CCF-3019E56D16F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10" name="Picture 9">
            <a:extLst>
              <a:ext uri="{FF2B5EF4-FFF2-40B4-BE49-F238E27FC236}">
                <a16:creationId xmlns:a16="http://schemas.microsoft.com/office/drawing/2014/main" id="{3EDE3697-8759-2ECD-3727-25487948C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2872" y="4449037"/>
            <a:ext cx="2987031" cy="1680205"/>
          </a:xfrm>
          <a:prstGeom prst="rect">
            <a:avLst/>
          </a:prstGeom>
        </p:spPr>
      </p:pic>
    </p:spTree>
    <p:extLst>
      <p:ext uri="{BB962C8B-B14F-4D97-AF65-F5344CB8AC3E}">
        <p14:creationId xmlns:p14="http://schemas.microsoft.com/office/powerpoint/2010/main" val="15920195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a:t>Research Gap</a:t>
            </a:r>
          </a:p>
        </p:txBody>
      </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D34C1462-7F8A-94E3-7CCF-3019E56D16F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graphicFrame>
        <p:nvGraphicFramePr>
          <p:cNvPr id="8" name="Table 7">
            <a:extLst>
              <a:ext uri="{FF2B5EF4-FFF2-40B4-BE49-F238E27FC236}">
                <a16:creationId xmlns:a16="http://schemas.microsoft.com/office/drawing/2014/main" id="{9FB83B2A-F078-A688-87C3-DA15A35077DB}"/>
              </a:ext>
            </a:extLst>
          </p:cNvPr>
          <p:cNvGraphicFramePr>
            <a:graphicFrameLocks noGrp="1"/>
          </p:cNvGraphicFramePr>
          <p:nvPr/>
        </p:nvGraphicFramePr>
        <p:xfrm>
          <a:off x="594360" y="2377017"/>
          <a:ext cx="10559415" cy="3758695"/>
        </p:xfrm>
        <a:graphic>
          <a:graphicData uri="http://schemas.openxmlformats.org/drawingml/2006/table">
            <a:tbl>
              <a:tblPr firstRow="1" bandRow="1">
                <a:tableStyleId>{8A107856-5554-42FB-B03E-39F5DBC370BA}</a:tableStyleId>
              </a:tblPr>
              <a:tblGrid>
                <a:gridCol w="2955294">
                  <a:extLst>
                    <a:ext uri="{9D8B030D-6E8A-4147-A177-3AD203B41FA5}">
                      <a16:colId xmlns:a16="http://schemas.microsoft.com/office/drawing/2014/main" val="563965991"/>
                    </a:ext>
                  </a:extLst>
                </a:gridCol>
                <a:gridCol w="1341379">
                  <a:extLst>
                    <a:ext uri="{9D8B030D-6E8A-4147-A177-3AD203B41FA5}">
                      <a16:colId xmlns:a16="http://schemas.microsoft.com/office/drawing/2014/main" val="3525486041"/>
                    </a:ext>
                  </a:extLst>
                </a:gridCol>
                <a:gridCol w="3221436">
                  <a:extLst>
                    <a:ext uri="{9D8B030D-6E8A-4147-A177-3AD203B41FA5}">
                      <a16:colId xmlns:a16="http://schemas.microsoft.com/office/drawing/2014/main" val="1563586025"/>
                    </a:ext>
                  </a:extLst>
                </a:gridCol>
                <a:gridCol w="3041306">
                  <a:extLst>
                    <a:ext uri="{9D8B030D-6E8A-4147-A177-3AD203B41FA5}">
                      <a16:colId xmlns:a16="http://schemas.microsoft.com/office/drawing/2014/main" val="1546683629"/>
                    </a:ext>
                  </a:extLst>
                </a:gridCol>
              </a:tblGrid>
              <a:tr h="635010">
                <a:tc>
                  <a:txBody>
                    <a:bodyPr/>
                    <a:lstStyle/>
                    <a:p>
                      <a:r>
                        <a:rPr lang="en-US">
                          <a:latin typeface="+mn-lt"/>
                        </a:rPr>
                        <a:t>Apps</a:t>
                      </a:r>
                    </a:p>
                  </a:txBody>
                  <a:tcPr anchor="ctr">
                    <a:solidFill>
                      <a:schemeClr val="accent5"/>
                    </a:solidFill>
                  </a:tcPr>
                </a:tc>
                <a:tc>
                  <a:txBody>
                    <a:bodyPr/>
                    <a:lstStyle/>
                    <a:p>
                      <a:r>
                        <a:rPr lang="en-US">
                          <a:latin typeface="+mn-lt"/>
                        </a:rPr>
                        <a:t>Dynamic Content</a:t>
                      </a:r>
                    </a:p>
                  </a:txBody>
                  <a:tcPr anchor="ctr">
                    <a:solidFill>
                      <a:schemeClr val="accent5"/>
                    </a:solidFill>
                  </a:tcPr>
                </a:tc>
                <a:tc>
                  <a:txBody>
                    <a:bodyPr/>
                    <a:lstStyle/>
                    <a:p>
                      <a:r>
                        <a:rPr lang="en-US">
                          <a:latin typeface="+mn-lt"/>
                        </a:rPr>
                        <a:t>Evaluate answers without human involvement</a:t>
                      </a:r>
                    </a:p>
                  </a:txBody>
                  <a:tcPr anchor="ctr">
                    <a:solidFill>
                      <a:schemeClr val="accent5"/>
                    </a:solidFill>
                  </a:tcPr>
                </a:tc>
                <a:tc>
                  <a:txBody>
                    <a:bodyPr/>
                    <a:lstStyle/>
                    <a:p>
                      <a:r>
                        <a:rPr lang="en-US">
                          <a:latin typeface="+mn-lt"/>
                        </a:rPr>
                        <a:t>Provide feedback without human involvement </a:t>
                      </a:r>
                    </a:p>
                  </a:txBody>
                  <a:tcPr anchor="ctr">
                    <a:solidFill>
                      <a:schemeClr val="accent5"/>
                    </a:solidFill>
                  </a:tcPr>
                </a:tc>
                <a:extLst>
                  <a:ext uri="{0D108BD9-81ED-4DB2-BD59-A6C34878D82A}">
                    <a16:rowId xmlns:a16="http://schemas.microsoft.com/office/drawing/2014/main" val="1044530921"/>
                  </a:ext>
                </a:extLst>
              </a:tr>
              <a:tr h="507899">
                <a:tc>
                  <a:txBody>
                    <a:bodyPr/>
                    <a:lstStyle/>
                    <a:p>
                      <a:pPr marL="0" marR="0">
                        <a:lnSpc>
                          <a:spcPct val="150000"/>
                        </a:lnSpc>
                        <a:spcBef>
                          <a:spcPts val="0"/>
                        </a:spcBef>
                        <a:spcAft>
                          <a:spcPts val="0"/>
                        </a:spcAft>
                      </a:pPr>
                      <a:r>
                        <a:rPr lang="en-US" sz="1600" kern="100">
                          <a:effectLst/>
                          <a:latin typeface="+mn-lt"/>
                          <a:cs typeface="Times New Roman" panose="02020603050405020304" pitchFamily="18" charset="0"/>
                        </a:rPr>
                        <a:t>Generic Reading Apps</a:t>
                      </a:r>
                      <a:endParaRPr lang="en-US" sz="1600" kern="100">
                        <a:effectLst/>
                        <a:latin typeface="+mn-lt"/>
                        <a:ea typeface="Aptos"/>
                        <a:cs typeface="Times New Roman" panose="02020603050405020304" pitchFamily="18" charset="0"/>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extLst>
                  <a:ext uri="{0D108BD9-81ED-4DB2-BD59-A6C34878D82A}">
                    <a16:rowId xmlns:a16="http://schemas.microsoft.com/office/drawing/2014/main" val="879022190"/>
                  </a:ext>
                </a:extLst>
              </a:tr>
              <a:tr h="507899">
                <a:tc>
                  <a:txBody>
                    <a:bodyPr/>
                    <a:lstStyle/>
                    <a:p>
                      <a:r>
                        <a:rPr lang="en-US" sz="1600" kern="100">
                          <a:effectLst/>
                          <a:latin typeface="+mn-lt"/>
                          <a:cs typeface="Times New Roman" panose="02020603050405020304" pitchFamily="18" charset="0"/>
                        </a:rPr>
                        <a:t>Duolingo</a:t>
                      </a:r>
                      <a:endParaRPr lang="en-US" sz="1600">
                        <a:latin typeface="+mn-lt"/>
                      </a:endParaRPr>
                    </a:p>
                  </a:txBody>
                  <a:tcPr anchor="ctr"/>
                </a:tc>
                <a:tc>
                  <a:txBody>
                    <a:bodyPr/>
                    <a:lstStyle/>
                    <a:p>
                      <a:endParaRPr lang="en-US" sz="1600">
                        <a:latin typeface="+mn-lt"/>
                      </a:endParaRPr>
                    </a:p>
                  </a:txBody>
                  <a:tcPr anchor="ctr"/>
                </a:tc>
                <a:tc>
                  <a:txBody>
                    <a:bodyPr/>
                    <a:lstStyle/>
                    <a:p>
                      <a:pPr algn="ctr"/>
                      <a:r>
                        <a:rPr lang="en-US" sz="1600">
                          <a:latin typeface="+mn-lt"/>
                        </a:rPr>
                        <a:t>Only offer MCQ based questions </a:t>
                      </a:r>
                    </a:p>
                  </a:txBody>
                  <a:tcPr anchor="ctr"/>
                </a:tc>
                <a:tc>
                  <a:txBody>
                    <a:bodyPr/>
                    <a:lstStyle/>
                    <a:p>
                      <a:pPr algn="ctr"/>
                      <a:r>
                        <a:rPr lang="en-US" sz="1600">
                          <a:latin typeface="+mn-lt"/>
                        </a:rPr>
                        <a:t>Limited feedback</a:t>
                      </a:r>
                    </a:p>
                  </a:txBody>
                  <a:tcPr anchor="ctr"/>
                </a:tc>
                <a:extLst>
                  <a:ext uri="{0D108BD9-81ED-4DB2-BD59-A6C34878D82A}">
                    <a16:rowId xmlns:a16="http://schemas.microsoft.com/office/drawing/2014/main" val="1121369682"/>
                  </a:ext>
                </a:extLst>
              </a:tr>
              <a:tr h="507899">
                <a:tc>
                  <a:txBody>
                    <a:bodyPr/>
                    <a:lstStyle/>
                    <a:p>
                      <a:r>
                        <a:rPr lang="en-US" sz="1600" err="1">
                          <a:latin typeface="+mn-lt"/>
                        </a:rPr>
                        <a:t>AceReader</a:t>
                      </a:r>
                      <a:r>
                        <a:rPr lang="en-US" sz="1600">
                          <a:latin typeface="+mn-lt"/>
                        </a:rPr>
                        <a:t> Pro</a:t>
                      </a: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extLst>
                  <a:ext uri="{0D108BD9-81ED-4DB2-BD59-A6C34878D82A}">
                    <a16:rowId xmlns:a16="http://schemas.microsoft.com/office/drawing/2014/main" val="2746392512"/>
                  </a:ext>
                </a:extLst>
              </a:tr>
              <a:tr h="507899">
                <a:tc>
                  <a:txBody>
                    <a:bodyPr/>
                    <a:lstStyle/>
                    <a:p>
                      <a:r>
                        <a:rPr lang="en-US" sz="1600" err="1">
                          <a:latin typeface="+mn-lt"/>
                        </a:rPr>
                        <a:t>ReadyRead</a:t>
                      </a:r>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extLst>
                  <a:ext uri="{0D108BD9-81ED-4DB2-BD59-A6C34878D82A}">
                    <a16:rowId xmlns:a16="http://schemas.microsoft.com/office/drawing/2014/main" val="751296775"/>
                  </a:ext>
                </a:extLst>
              </a:tr>
              <a:tr h="574533">
                <a:tc>
                  <a:txBody>
                    <a:bodyPr/>
                    <a:lstStyle/>
                    <a:p>
                      <a:r>
                        <a:rPr lang="en-US" sz="1600">
                          <a:latin typeface="+mn-lt"/>
                        </a:rPr>
                        <a:t>Smart AI Reading Assistant for Reading Comprehension</a:t>
                      </a: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extLst>
                  <a:ext uri="{0D108BD9-81ED-4DB2-BD59-A6C34878D82A}">
                    <a16:rowId xmlns:a16="http://schemas.microsoft.com/office/drawing/2014/main" val="3049331315"/>
                  </a:ext>
                </a:extLst>
              </a:tr>
              <a:tr h="507899">
                <a:tc>
                  <a:txBody>
                    <a:bodyPr/>
                    <a:lstStyle/>
                    <a:p>
                      <a:r>
                        <a:rPr lang="en-US" sz="1600">
                          <a:latin typeface="+mn-lt"/>
                        </a:rPr>
                        <a:t>Proposed System</a:t>
                      </a: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extLst>
                  <a:ext uri="{0D108BD9-81ED-4DB2-BD59-A6C34878D82A}">
                    <a16:rowId xmlns:a16="http://schemas.microsoft.com/office/drawing/2014/main" val="2196763452"/>
                  </a:ext>
                </a:extLst>
              </a:tr>
            </a:tbl>
          </a:graphicData>
        </a:graphic>
      </p:graphicFrame>
      <p:sp>
        <p:nvSpPr>
          <p:cNvPr id="10" name="Multiplication Sign 9">
            <a:extLst>
              <a:ext uri="{FF2B5EF4-FFF2-40B4-BE49-F238E27FC236}">
                <a16:creationId xmlns:a16="http://schemas.microsoft.com/office/drawing/2014/main" id="{8A24C7CB-0732-334F-EC4C-B115661122F6}"/>
              </a:ext>
            </a:extLst>
          </p:cNvPr>
          <p:cNvSpPr/>
          <p:nvPr/>
        </p:nvSpPr>
        <p:spPr>
          <a:xfrm>
            <a:off x="3919537" y="4121124"/>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Multiplication Sign 13">
            <a:extLst>
              <a:ext uri="{FF2B5EF4-FFF2-40B4-BE49-F238E27FC236}">
                <a16:creationId xmlns:a16="http://schemas.microsoft.com/office/drawing/2014/main" id="{918F1E41-4FB6-A0C7-6873-A99B506A620C}"/>
              </a:ext>
            </a:extLst>
          </p:cNvPr>
          <p:cNvSpPr/>
          <p:nvPr/>
        </p:nvSpPr>
        <p:spPr>
          <a:xfrm>
            <a:off x="3919536" y="5158833"/>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3D042557-664D-15F4-4438-42318C813359}"/>
              </a:ext>
            </a:extLst>
          </p:cNvPr>
          <p:cNvSpPr/>
          <p:nvPr/>
        </p:nvSpPr>
        <p:spPr>
          <a:xfrm>
            <a:off x="3919536" y="4639978"/>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6" name="Multiplication Sign 15">
            <a:extLst>
              <a:ext uri="{FF2B5EF4-FFF2-40B4-BE49-F238E27FC236}">
                <a16:creationId xmlns:a16="http://schemas.microsoft.com/office/drawing/2014/main" id="{1DD32F86-CD62-9AB8-EF1D-67536E884A03}"/>
              </a:ext>
            </a:extLst>
          </p:cNvPr>
          <p:cNvSpPr/>
          <p:nvPr/>
        </p:nvSpPr>
        <p:spPr>
          <a:xfrm>
            <a:off x="3919535" y="3105639"/>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3" name="Multiplication Sign 22">
            <a:extLst>
              <a:ext uri="{FF2B5EF4-FFF2-40B4-BE49-F238E27FC236}">
                <a16:creationId xmlns:a16="http://schemas.microsoft.com/office/drawing/2014/main" id="{882F31EB-C0AD-F9F9-BEDA-495A36FBFD96}"/>
              </a:ext>
            </a:extLst>
          </p:cNvPr>
          <p:cNvSpPr/>
          <p:nvPr/>
        </p:nvSpPr>
        <p:spPr>
          <a:xfrm>
            <a:off x="6300787" y="4111599"/>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4" name="Multiplication Sign 23">
            <a:extLst>
              <a:ext uri="{FF2B5EF4-FFF2-40B4-BE49-F238E27FC236}">
                <a16:creationId xmlns:a16="http://schemas.microsoft.com/office/drawing/2014/main" id="{FDDF0806-0566-E274-CBDA-AB66CE6F15DF}"/>
              </a:ext>
            </a:extLst>
          </p:cNvPr>
          <p:cNvSpPr/>
          <p:nvPr/>
        </p:nvSpPr>
        <p:spPr>
          <a:xfrm>
            <a:off x="6300786" y="5149308"/>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5" name="Multiplication Sign 24">
            <a:extLst>
              <a:ext uri="{FF2B5EF4-FFF2-40B4-BE49-F238E27FC236}">
                <a16:creationId xmlns:a16="http://schemas.microsoft.com/office/drawing/2014/main" id="{73166A1F-04B2-80A7-6612-0CC31631210F}"/>
              </a:ext>
            </a:extLst>
          </p:cNvPr>
          <p:cNvSpPr/>
          <p:nvPr/>
        </p:nvSpPr>
        <p:spPr>
          <a:xfrm>
            <a:off x="6300786" y="4630453"/>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6" name="Multiplication Sign 25">
            <a:extLst>
              <a:ext uri="{FF2B5EF4-FFF2-40B4-BE49-F238E27FC236}">
                <a16:creationId xmlns:a16="http://schemas.microsoft.com/office/drawing/2014/main" id="{EACFBFED-E31F-CCA1-A098-2EA65983529E}"/>
              </a:ext>
            </a:extLst>
          </p:cNvPr>
          <p:cNvSpPr/>
          <p:nvPr/>
        </p:nvSpPr>
        <p:spPr>
          <a:xfrm>
            <a:off x="6300785" y="3096114"/>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8" name="Multiplication Sign 27">
            <a:extLst>
              <a:ext uri="{FF2B5EF4-FFF2-40B4-BE49-F238E27FC236}">
                <a16:creationId xmlns:a16="http://schemas.microsoft.com/office/drawing/2014/main" id="{C2F24DD2-C5C8-C888-4F14-F71A51A7ECA3}"/>
              </a:ext>
            </a:extLst>
          </p:cNvPr>
          <p:cNvSpPr/>
          <p:nvPr/>
        </p:nvSpPr>
        <p:spPr>
          <a:xfrm>
            <a:off x="9472612" y="4102074"/>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6F53B2E7-CD0B-ADEB-5D8B-302AAD0614C8}"/>
              </a:ext>
            </a:extLst>
          </p:cNvPr>
          <p:cNvSpPr/>
          <p:nvPr/>
        </p:nvSpPr>
        <p:spPr>
          <a:xfrm>
            <a:off x="9472611" y="5139783"/>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E1D66E58-9601-1EFB-BC96-2B8899691195}"/>
              </a:ext>
            </a:extLst>
          </p:cNvPr>
          <p:cNvSpPr/>
          <p:nvPr/>
        </p:nvSpPr>
        <p:spPr>
          <a:xfrm>
            <a:off x="9472611" y="4620928"/>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Multiplication Sign 30">
            <a:extLst>
              <a:ext uri="{FF2B5EF4-FFF2-40B4-BE49-F238E27FC236}">
                <a16:creationId xmlns:a16="http://schemas.microsoft.com/office/drawing/2014/main" id="{8F6D9F3D-4D21-BEA6-0317-E93D9EFEBFAE}"/>
              </a:ext>
            </a:extLst>
          </p:cNvPr>
          <p:cNvSpPr/>
          <p:nvPr/>
        </p:nvSpPr>
        <p:spPr>
          <a:xfrm>
            <a:off x="9472610" y="3086589"/>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A7603602-5704-3952-A5A3-33BBAE3344B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941488" y="5660186"/>
            <a:ext cx="441867" cy="441867"/>
          </a:xfrm>
          <a:prstGeom prst="rect">
            <a:avLst/>
          </a:prstGeom>
        </p:spPr>
      </p:pic>
      <p:pic>
        <p:nvPicPr>
          <p:cNvPr id="37" name="Picture 36">
            <a:extLst>
              <a:ext uri="{FF2B5EF4-FFF2-40B4-BE49-F238E27FC236}">
                <a16:creationId xmlns:a16="http://schemas.microsoft.com/office/drawing/2014/main" id="{7383E11A-ACC3-A9B1-B0D3-D69A36D2CCE6}"/>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322738" y="5668163"/>
            <a:ext cx="441867" cy="441867"/>
          </a:xfrm>
          <a:prstGeom prst="rect">
            <a:avLst/>
          </a:prstGeom>
        </p:spPr>
      </p:pic>
      <p:pic>
        <p:nvPicPr>
          <p:cNvPr id="38" name="Picture 37">
            <a:extLst>
              <a:ext uri="{FF2B5EF4-FFF2-40B4-BE49-F238E27FC236}">
                <a16:creationId xmlns:a16="http://schemas.microsoft.com/office/drawing/2014/main" id="{4C92FCBB-9871-9945-9626-4744C5B388A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494563" y="5658638"/>
            <a:ext cx="441867" cy="441867"/>
          </a:xfrm>
          <a:prstGeom prst="rect">
            <a:avLst/>
          </a:prstGeom>
        </p:spPr>
      </p:pic>
      <p:pic>
        <p:nvPicPr>
          <p:cNvPr id="39" name="Picture 38">
            <a:extLst>
              <a:ext uri="{FF2B5EF4-FFF2-40B4-BE49-F238E27FC236}">
                <a16:creationId xmlns:a16="http://schemas.microsoft.com/office/drawing/2014/main" id="{9BC8BB34-AB69-FF02-407E-B1701A04B396}"/>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963443" y="3566569"/>
            <a:ext cx="441867" cy="441867"/>
          </a:xfrm>
          <a:prstGeom prst="rect">
            <a:avLst/>
          </a:prstGeom>
        </p:spPr>
      </p:pic>
    </p:spTree>
    <p:extLst>
      <p:ext uri="{BB962C8B-B14F-4D97-AF65-F5344CB8AC3E}">
        <p14:creationId xmlns:p14="http://schemas.microsoft.com/office/powerpoint/2010/main" val="2431150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a:t>Research Objectives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58CE32BA-30B1-D59A-5527-2678EB7AF8DC}"/>
              </a:ext>
            </a:extLst>
          </p:cNvPr>
          <p:cNvSpPr txBox="1">
            <a:spLocks/>
          </p:cNvSpPr>
          <p:nvPr/>
        </p:nvSpPr>
        <p:spPr>
          <a:xfrm>
            <a:off x="838200" y="2370041"/>
            <a:ext cx="10410826" cy="101917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a:ln>
                  <a:noFill/>
                </a:ln>
                <a:solidFill>
                  <a:schemeClr val="bg1">
                    <a:lumMod val="95000"/>
                    <a:lumOff val="5000"/>
                  </a:schemeClr>
                </a:solidFill>
                <a:effectLst/>
                <a:uLnTx/>
                <a:uFillTx/>
                <a:latin typeface="Cambria"/>
                <a:ea typeface="+mn-ea"/>
                <a:cs typeface="+mn-cs"/>
              </a:rPr>
              <a:t>Main Objective: </a:t>
            </a:r>
            <a:r>
              <a:rPr kumimoji="0" lang="en-US" sz="2400" b="0" i="0" u="none" strike="noStrike" kern="1200" cap="none" spc="0" normalizeH="0" baseline="0" noProof="0">
                <a:ln>
                  <a:noFill/>
                </a:ln>
                <a:solidFill>
                  <a:schemeClr val="bg1">
                    <a:lumMod val="95000"/>
                    <a:lumOff val="5000"/>
                  </a:schemeClr>
                </a:solidFill>
                <a:effectLst/>
                <a:uLnTx/>
                <a:uFillTx/>
                <a:latin typeface="Cambria"/>
                <a:ea typeface="+mn-ea"/>
                <a:cs typeface="+mn-cs"/>
              </a:rPr>
              <a:t>Provide a platform to improve advanced comprehension skills such as Sequencing, Summarizing, Self-questioning</a:t>
            </a: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838200" y="3436840"/>
            <a:ext cx="10544174" cy="2506759"/>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50000"/>
              </a:lnSpc>
              <a:spcBef>
                <a:spcPct val="20000"/>
              </a:spcBef>
              <a:spcAft>
                <a:spcPts val="0"/>
              </a:spcAft>
              <a:buClrTx/>
              <a:buSzTx/>
              <a:tabLst/>
              <a:defRPr/>
            </a:pPr>
            <a:r>
              <a:rPr kumimoji="0" lang="en-US" sz="2400" b="1" i="0" u="none" strike="noStrike" kern="1200" cap="none" spc="0" normalizeH="0" baseline="0" noProof="0">
                <a:ln>
                  <a:noFill/>
                </a:ln>
                <a:solidFill>
                  <a:schemeClr val="bg1"/>
                </a:solidFill>
                <a:effectLst/>
                <a:uLnTx/>
                <a:uFillTx/>
                <a:latin typeface="Cambria"/>
                <a:ea typeface="+mn-ea"/>
                <a:cs typeface="+mn-cs"/>
              </a:rPr>
              <a:t>Sub Objectives:</a:t>
            </a:r>
          </a:p>
          <a:p>
            <a:pPr marL="457200" marR="0" lvl="0" indent="-457200" algn="l" defTabSz="914400" rtl="0" eaLnBrk="1" fontAlgn="auto" latinLnBrk="0" hangingPunct="1">
              <a:lnSpc>
                <a:spcPct val="150000"/>
              </a:lnSpc>
              <a:spcBef>
                <a:spcPct val="20000"/>
              </a:spcBef>
              <a:spcAft>
                <a:spcPts val="0"/>
              </a:spcAft>
              <a:buClrTx/>
              <a:buSzTx/>
              <a:buFont typeface="+mj-lt"/>
              <a:buAutoNum type="arabicPeriod"/>
              <a:tabLst/>
              <a:defRPr/>
            </a:pPr>
            <a:r>
              <a:rPr lang="en-US" sz="2200">
                <a:solidFill>
                  <a:schemeClr val="bg1">
                    <a:lumMod val="75000"/>
                    <a:lumOff val="25000"/>
                  </a:schemeClr>
                </a:solidFill>
                <a:latin typeface="Cambria"/>
              </a:rPr>
              <a:t>Implement </a:t>
            </a:r>
            <a:r>
              <a:rPr lang="en-GB" sz="2200">
                <a:solidFill>
                  <a:schemeClr val="bg1">
                    <a:lumMod val="75000"/>
                    <a:lumOff val="25000"/>
                  </a:schemeClr>
                </a:solidFill>
                <a:latin typeface="Cambria"/>
              </a:rPr>
              <a:t>Agentic Workflow for Question Generation</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457200" indent="-457200" algn="l">
              <a:lnSpc>
                <a:spcPct val="150000"/>
              </a:lnSpc>
              <a:buFont typeface="+mj-lt"/>
              <a:buAutoNum type="arabicPeriod"/>
              <a:defRPr/>
            </a:pPr>
            <a:r>
              <a:rPr lang="en-US" sz="2200">
                <a:solidFill>
                  <a:schemeClr val="bg1">
                    <a:lumMod val="75000"/>
                    <a:lumOff val="25000"/>
                  </a:schemeClr>
                </a:solidFill>
                <a:latin typeface="Cambria"/>
              </a:rPr>
              <a:t>Implement Agentic workflow </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to accurately evaluate answers and provide feedback without human involvement </a:t>
            </a:r>
          </a:p>
          <a:p>
            <a:pPr marL="457200" marR="0" lvl="0" indent="-457200" algn="l" defTabSz="914400" rtl="0" eaLnBrk="1" fontAlgn="auto" latinLnBrk="0" hangingPunct="1">
              <a:lnSpc>
                <a:spcPct val="15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Develop the most suitable prompts to generate dynamic </a:t>
            </a:r>
            <a:r>
              <a:rPr lang="en-US" sz="2200">
                <a:solidFill>
                  <a:schemeClr val="bg1">
                    <a:lumMod val="75000"/>
                    <a:lumOff val="25000"/>
                  </a:schemeClr>
                </a:solidFill>
                <a:latin typeface="Cambria"/>
              </a:rPr>
              <a:t>exercises, </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evaluate answers and provide feedback.</a:t>
            </a: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081229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Research Problem</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314575" y="2281238"/>
            <a:ext cx="9525000" cy="3700462"/>
          </a:xfrm>
        </p:spPr>
        <p:txBody>
          <a:bodyPr>
            <a:normAutofit lnSpcReduction="10000"/>
          </a:bodyPr>
          <a:lstStyle/>
          <a:p>
            <a:r>
              <a:rPr lang="en-US">
                <a:solidFill>
                  <a:schemeClr val="bg1">
                    <a:lumMod val="75000"/>
                    <a:lumOff val="25000"/>
                  </a:schemeClr>
                </a:solidFill>
                <a:latin typeface="Cambria" panose="02040503050406030204" pitchFamily="18" charset="0"/>
                <a:ea typeface="Cambria" panose="02040503050406030204" pitchFamily="18" charset="0"/>
              </a:rPr>
              <a:t>Proficiency in English required for higher education &amp; professionalism. </a:t>
            </a:r>
          </a:p>
          <a:p>
            <a:r>
              <a:rPr lang="en-US">
                <a:solidFill>
                  <a:schemeClr val="bg1">
                    <a:lumMod val="75000"/>
                    <a:lumOff val="25000"/>
                  </a:schemeClr>
                </a:solidFill>
                <a:latin typeface="Cambria" panose="02040503050406030204" pitchFamily="18" charset="0"/>
                <a:ea typeface="Cambria" panose="02040503050406030204" pitchFamily="18" charset="0"/>
              </a:rPr>
              <a:t>Reading &amp; comprehension skills vital for academic success &amp; critical thinking.</a:t>
            </a:r>
          </a:p>
          <a:p>
            <a:r>
              <a:rPr lang="en-US">
                <a:solidFill>
                  <a:schemeClr val="bg1">
                    <a:lumMod val="75000"/>
                    <a:lumOff val="25000"/>
                  </a:schemeClr>
                </a:solidFill>
                <a:latin typeface="Cambria" panose="02040503050406030204" pitchFamily="18" charset="0"/>
                <a:ea typeface="Cambria" panose="02040503050406030204" pitchFamily="18" charset="0"/>
              </a:rPr>
              <a:t>Current educational tools do not adequately address the needs of  English learners in terms of comprehension.</a:t>
            </a:r>
          </a:p>
          <a:p>
            <a:r>
              <a:rPr lang="en-US">
                <a:solidFill>
                  <a:schemeClr val="bg1">
                    <a:lumMod val="75000"/>
                    <a:lumOff val="25000"/>
                  </a:schemeClr>
                </a:solidFill>
                <a:latin typeface="Cambria" panose="02040503050406030204" pitchFamily="18" charset="0"/>
                <a:ea typeface="Cambria" panose="02040503050406030204" pitchFamily="18" charset="0"/>
              </a:rPr>
              <a:t>Challenges:</a:t>
            </a:r>
          </a:p>
          <a:p>
            <a:pPr lvl="1">
              <a:buFont typeface="Courier New" panose="02070309020205020404" pitchFamily="49" charset="0"/>
              <a:buChar char="o"/>
            </a:pPr>
            <a:r>
              <a:rPr lang="en-US">
                <a:solidFill>
                  <a:schemeClr val="bg1">
                    <a:lumMod val="75000"/>
                    <a:lumOff val="25000"/>
                  </a:schemeClr>
                </a:solidFill>
                <a:latin typeface="Cambria" panose="02040503050406030204" pitchFamily="18" charset="0"/>
                <a:ea typeface="Cambria" panose="02040503050406030204" pitchFamily="18" charset="0"/>
              </a:rPr>
              <a:t>Lack of  dynamic content tailored to user’s skill level and interest</a:t>
            </a:r>
          </a:p>
          <a:p>
            <a:pPr lvl="1">
              <a:buFont typeface="Courier New" panose="02070309020205020404" pitchFamily="49" charset="0"/>
              <a:buChar char="o"/>
            </a:pPr>
            <a:r>
              <a:rPr lang="en-US">
                <a:solidFill>
                  <a:schemeClr val="bg1">
                    <a:lumMod val="75000"/>
                    <a:lumOff val="25000"/>
                  </a:schemeClr>
                </a:solidFill>
                <a:latin typeface="Cambria" panose="02040503050406030204" pitchFamily="18" charset="0"/>
                <a:ea typeface="Cambria" panose="02040503050406030204" pitchFamily="18" charset="0"/>
              </a:rPr>
              <a:t>Inability to provide feedback</a:t>
            </a:r>
          </a:p>
          <a:p>
            <a:pPr lvl="1">
              <a:buFont typeface="Courier New" panose="02070309020205020404" pitchFamily="49" charset="0"/>
              <a:buChar char="o"/>
            </a:pPr>
            <a:r>
              <a:rPr lang="en-US">
                <a:solidFill>
                  <a:schemeClr val="bg1">
                    <a:lumMod val="75000"/>
                    <a:lumOff val="25000"/>
                  </a:schemeClr>
                </a:solidFill>
                <a:latin typeface="Cambria" panose="02040503050406030204" pitchFamily="18" charset="0"/>
                <a:ea typeface="Cambria" panose="02040503050406030204" pitchFamily="18" charset="0"/>
              </a:rPr>
              <a:t>Lack of tools that can evaluate essay-type questions without human involvement.</a:t>
            </a:r>
          </a:p>
          <a:p>
            <a:pPr lvl="1">
              <a:buFont typeface="Courier New" panose="02070309020205020404" pitchFamily="49" charset="0"/>
              <a:buChar char="o"/>
            </a:pPr>
            <a:endParaRPr lang="en-US">
              <a:solidFill>
                <a:schemeClr val="bg1">
                  <a:lumMod val="75000"/>
                  <a:lumOff val="25000"/>
                </a:schemeClr>
              </a:solidFill>
              <a:latin typeface="Cambria" panose="02040503050406030204" pitchFamily="18" charset="0"/>
              <a:ea typeface="Cambria" panose="02040503050406030204" pitchFamily="18" charset="0"/>
            </a:endParaRPr>
          </a:p>
          <a:p>
            <a:pPr lvl="1">
              <a:buFont typeface="Courier New" panose="02070309020205020404" pitchFamily="49" charset="0"/>
              <a:buChar char="o"/>
            </a:pPr>
            <a:endParaRPr lang="en-US">
              <a:solidFill>
                <a:schemeClr val="bg1">
                  <a:lumMod val="75000"/>
                  <a:lumOff val="25000"/>
                </a:schemeClr>
              </a:solidFill>
              <a:latin typeface="Cambria" panose="02040503050406030204" pitchFamily="18" charset="0"/>
              <a:ea typeface="Cambria" panose="02040503050406030204" pitchFamily="18" charset="0"/>
            </a:endParaRPr>
          </a:p>
          <a:p>
            <a:endParaRPr lang="en-US">
              <a:solidFill>
                <a:schemeClr val="bg1">
                  <a:lumMod val="75000"/>
                  <a:lumOff val="25000"/>
                </a:schemeClr>
              </a:solidFill>
              <a:latin typeface="Cambria" panose="02040503050406030204" pitchFamily="18" charset="0"/>
              <a:ea typeface="Cambria" panose="02040503050406030204" pitchFamily="18" charset="0"/>
            </a:endParaRP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a:t>
            </a:fld>
            <a:endParaRPr lang="en-US" sz="1400"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0312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p:txBody>
          <a:bodyPr/>
          <a:lstStyle/>
          <a:p>
            <a:r>
              <a:rPr lang="en-US"/>
              <a:t>System </a:t>
            </a:r>
            <a:br>
              <a:rPr lang="en-US"/>
            </a:br>
            <a:r>
              <a:rPr lang="en-US"/>
              <a:t>Diagram</a:t>
            </a:r>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22"/>
          </p:nvPr>
        </p:nvSpPr>
        <p:spPr/>
        <p:txBody>
          <a:bodyPr/>
          <a:lstStyle/>
          <a:p>
            <a:fld id="{294A09A9-5501-47C1-A89A-A340965A2BE2}" type="slidenum">
              <a:rPr lang="en-US" smtClean="0"/>
              <a:pPr/>
              <a:t>40</a:t>
            </a:fld>
            <a:endParaRPr lang="en-US">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21"/>
          </p:nvPr>
        </p:nvSpPr>
        <p:spPr/>
        <p:txBody>
          <a:bodyPr/>
          <a:lstStyle/>
          <a:p>
            <a:fld id="{08BACD30-34F4-4AAC-806C-81F8658A68E7}" type="datetime1">
              <a:rPr lang="en-US" smtClean="0">
                <a:latin typeface="+mn-lt"/>
              </a:rPr>
              <a:t>4/15/2025</a:t>
            </a:fld>
            <a:endParaRPr lang="en-US">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9D9EC51E-0C89-4EDB-B2ED-528AFC7BAC1D}"/>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grpSp>
        <p:nvGrpSpPr>
          <p:cNvPr id="17" name="Group 16">
            <a:extLst>
              <a:ext uri="{FF2B5EF4-FFF2-40B4-BE49-F238E27FC236}">
                <a16:creationId xmlns:a16="http://schemas.microsoft.com/office/drawing/2014/main" id="{7A58F935-F6FF-8EEF-6107-1B5A6161F87D}"/>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18" name="Freeform 19">
              <a:extLst>
                <a:ext uri="{FF2B5EF4-FFF2-40B4-BE49-F238E27FC236}">
                  <a16:creationId xmlns:a16="http://schemas.microsoft.com/office/drawing/2014/main" id="{AC842907-0A5C-9114-7993-DE64427C1E29}"/>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0" name="Freeform 20">
              <a:extLst>
                <a:ext uri="{FF2B5EF4-FFF2-40B4-BE49-F238E27FC236}">
                  <a16:creationId xmlns:a16="http://schemas.microsoft.com/office/drawing/2014/main" id="{38C7D93C-2ABD-15E0-992D-317738DF9CE8}"/>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1">
              <a:extLst>
                <a:ext uri="{FF2B5EF4-FFF2-40B4-BE49-F238E27FC236}">
                  <a16:creationId xmlns:a16="http://schemas.microsoft.com/office/drawing/2014/main" id="{D348A1FB-5BF3-7DA0-9DB6-916FA17D98E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4" name="Content Placeholder 13" descr="A diagram of a software process">
            <a:extLst>
              <a:ext uri="{FF2B5EF4-FFF2-40B4-BE49-F238E27FC236}">
                <a16:creationId xmlns:a16="http://schemas.microsoft.com/office/drawing/2014/main" id="{C93E0252-B00F-2214-99AD-EB602552C762}"/>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4411094" y="102875"/>
            <a:ext cx="6086152" cy="6243120"/>
          </a:xfrm>
        </p:spPr>
      </p:pic>
      <p:pic>
        <p:nvPicPr>
          <p:cNvPr id="16" name="Picture 15">
            <a:extLst>
              <a:ext uri="{FF2B5EF4-FFF2-40B4-BE49-F238E27FC236}">
                <a16:creationId xmlns:a16="http://schemas.microsoft.com/office/drawing/2014/main" id="{591AA99B-F265-7550-68A6-CE99C5B53233}"/>
              </a:ext>
            </a:extLst>
          </p:cNvPr>
          <p:cNvPicPr>
            <a:picLocks noChangeAspect="1"/>
          </p:cNvPicPr>
          <p:nvPr/>
        </p:nvPicPr>
        <p:blipFill>
          <a:blip r:embed="rId5"/>
          <a:stretch>
            <a:fillRect/>
          </a:stretch>
        </p:blipFill>
        <p:spPr>
          <a:xfrm>
            <a:off x="4915027" y="3595669"/>
            <a:ext cx="719963" cy="180749"/>
          </a:xfrm>
          <a:prstGeom prst="rect">
            <a:avLst/>
          </a:prstGeom>
        </p:spPr>
      </p:pic>
      <p:pic>
        <p:nvPicPr>
          <p:cNvPr id="23" name="Picture 22">
            <a:extLst>
              <a:ext uri="{FF2B5EF4-FFF2-40B4-BE49-F238E27FC236}">
                <a16:creationId xmlns:a16="http://schemas.microsoft.com/office/drawing/2014/main" id="{B91F55F7-6D37-498D-CB38-F918B50B4D30}"/>
              </a:ext>
            </a:extLst>
          </p:cNvPr>
          <p:cNvPicPr>
            <a:picLocks noChangeAspect="1"/>
          </p:cNvPicPr>
          <p:nvPr/>
        </p:nvPicPr>
        <p:blipFill>
          <a:blip r:embed="rId6"/>
          <a:stretch>
            <a:fillRect/>
          </a:stretch>
        </p:blipFill>
        <p:spPr>
          <a:xfrm>
            <a:off x="9307545" y="5074921"/>
            <a:ext cx="719390" cy="176799"/>
          </a:xfrm>
          <a:prstGeom prst="rect">
            <a:avLst/>
          </a:prstGeom>
        </p:spPr>
      </p:pic>
    </p:spTree>
    <p:extLst>
      <p:ext uri="{BB962C8B-B14F-4D97-AF65-F5344CB8AC3E}">
        <p14:creationId xmlns:p14="http://schemas.microsoft.com/office/powerpoint/2010/main" val="8592779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a:t>Tools &amp; Technologies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842730" y="2393103"/>
            <a:ext cx="9078018" cy="3783761"/>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Frontend – React</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Backend – Fast API </a:t>
            </a:r>
            <a:r>
              <a:rPr lang="en-US" sz="2200">
                <a:solidFill>
                  <a:schemeClr val="bg1">
                    <a:lumMod val="75000"/>
                    <a:lumOff val="25000"/>
                  </a:schemeClr>
                </a:solidFill>
                <a:latin typeface="Cambria"/>
              </a:rPr>
              <a:t>&amp; </a:t>
            </a:r>
            <a:r>
              <a:rPr lang="en-US" sz="2200" err="1">
                <a:solidFill>
                  <a:schemeClr val="bg1">
                    <a:lumMod val="75000"/>
                    <a:lumOff val="25000"/>
                  </a:schemeClr>
                </a:solidFill>
                <a:latin typeface="Cambria"/>
              </a:rPr>
              <a:t>Langchain</a:t>
            </a:r>
            <a:r>
              <a:rPr lang="en-US" sz="2200">
                <a:solidFill>
                  <a:schemeClr val="bg1">
                    <a:lumMod val="75000"/>
                    <a:lumOff val="25000"/>
                  </a:schemeClr>
                </a:solidFill>
                <a:latin typeface="Cambria"/>
              </a:rPr>
              <a:t>, Llama-Index</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Database – </a:t>
            </a:r>
            <a:r>
              <a:rPr lang="en-US" sz="2200" err="1">
                <a:solidFill>
                  <a:schemeClr val="bg1">
                    <a:lumMod val="75000"/>
                    <a:lumOff val="25000"/>
                  </a:schemeClr>
                </a:solidFill>
                <a:latin typeface="Cambria"/>
              </a:rPr>
              <a:t>Supabase</a:t>
            </a:r>
            <a:r>
              <a:rPr lang="en-US" sz="2200">
                <a:solidFill>
                  <a:schemeClr val="bg1">
                    <a:lumMod val="75000"/>
                    <a:lumOff val="25000"/>
                  </a:schemeClr>
                </a:solidFill>
                <a:latin typeface="Cambria"/>
              </a:rPr>
              <a:t> (PG vector)</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a:solidFill>
                  <a:schemeClr val="bg1">
                    <a:lumMod val="75000"/>
                    <a:lumOff val="25000"/>
                  </a:schemeClr>
                </a:solidFill>
                <a:latin typeface="Cambria"/>
              </a:rPr>
              <a:t>LLM Model – Gemini, </a:t>
            </a:r>
            <a:r>
              <a:rPr lang="en-US" sz="2200" err="1">
                <a:solidFill>
                  <a:schemeClr val="bg1">
                    <a:lumMod val="75000"/>
                    <a:lumOff val="25000"/>
                  </a:schemeClr>
                </a:solidFill>
                <a:latin typeface="Cambria"/>
              </a:rPr>
              <a:t>OpenRouter</a:t>
            </a:r>
            <a:r>
              <a:rPr lang="en-US" sz="2200">
                <a:solidFill>
                  <a:schemeClr val="bg1">
                    <a:lumMod val="75000"/>
                    <a:lumOff val="25000"/>
                  </a:schemeClr>
                </a:solidFill>
                <a:latin typeface="Cambria"/>
              </a:rPr>
              <a:t> (</a:t>
            </a:r>
            <a:r>
              <a:rPr lang="en-US" sz="2200" err="1">
                <a:solidFill>
                  <a:schemeClr val="bg1">
                    <a:lumMod val="75000"/>
                    <a:lumOff val="25000"/>
                  </a:schemeClr>
                </a:solidFill>
                <a:latin typeface="Cambria"/>
              </a:rPr>
              <a:t>Deepseek</a:t>
            </a:r>
            <a:r>
              <a:rPr lang="en-US" sz="2200">
                <a:solidFill>
                  <a:schemeClr val="bg1">
                    <a:lumMod val="75000"/>
                    <a:lumOff val="25000"/>
                  </a:schemeClr>
                </a:solidFill>
                <a:latin typeface="Cambria"/>
              </a:rPr>
              <a:t> and Meta Llama)</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r>
              <a:rPr lang="en-US" sz="2200">
                <a:solidFill>
                  <a:schemeClr val="bg1">
                    <a:lumMod val="75000"/>
                    <a:lumOff val="25000"/>
                  </a:schemeClr>
                </a:solidFill>
                <a:latin typeface="Cambria"/>
              </a:rPr>
              <a:t>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a:solidFill>
                  <a:schemeClr val="bg1">
                    <a:lumMod val="75000"/>
                    <a:lumOff val="25000"/>
                  </a:schemeClr>
                </a:solidFill>
                <a:latin typeface="Cambria"/>
              </a:rPr>
              <a:t>Prompt Engineering Techniques</a:t>
            </a:r>
          </a:p>
          <a:p>
            <a:pPr marL="800100" lvl="1" indent="-342900" algn="l">
              <a:buFont typeface="Arial" panose="020B0604020202020204" pitchFamily="34" charset="0"/>
              <a:buChar char="•"/>
              <a:defRPr/>
            </a:pPr>
            <a:r>
              <a:rPr lang="en-US" sz="1800">
                <a:solidFill>
                  <a:schemeClr val="bg1">
                    <a:lumMod val="75000"/>
                    <a:lumOff val="25000"/>
                  </a:schemeClr>
                </a:solidFill>
                <a:latin typeface="Cambria"/>
              </a:rPr>
              <a:t>Zero-Shot Prompting, Few-Shot Prompting, Chain of Thought</a:t>
            </a: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RAG Techniques – Corrective RAG</a:t>
            </a: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AI Agent – Tool Calling/Tool Use pattern</a:t>
            </a: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150129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a:t>Prompt Engineering</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3897547B-7194-4968-F9DA-908345435EA4}"/>
              </a:ext>
            </a:extLst>
          </p:cNvPr>
          <p:cNvSpPr txBox="1">
            <a:spLocks/>
          </p:cNvSpPr>
          <p:nvPr/>
        </p:nvSpPr>
        <p:spPr>
          <a:xfrm>
            <a:off x="594360" y="2562225"/>
            <a:ext cx="11035203" cy="368617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200" i="0" u="none" strike="noStrike" kern="1200" cap="none" spc="0" normalizeH="0" baseline="0" noProof="0">
                <a:ln>
                  <a:noFill/>
                </a:ln>
                <a:solidFill>
                  <a:schemeClr val="bg1"/>
                </a:solidFill>
                <a:effectLst/>
                <a:uLnTx/>
                <a:uFillTx/>
                <a:latin typeface="Cambria"/>
                <a:ea typeface="+mn-ea"/>
                <a:cs typeface="+mn-cs"/>
              </a:rPr>
              <a:t>Prompt engineering is the process of crafting input prompts to optimize the output of large language models (LLMs). It involves designing clear, specific, and effective instructions to guide the model towards generating more accurate, relevant, and useful responses.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Importance in Optimizing LLM Outputs</a:t>
            </a:r>
            <a:r>
              <a:rPr lang="en-GB" sz="2200">
                <a:solidFill>
                  <a:schemeClr val="bg1"/>
                </a:solidFill>
                <a:latin typeface="Cambria"/>
              </a:rPr>
              <a:t>:</a:t>
            </a:r>
          </a:p>
          <a:p>
            <a:pPr marL="4000500" lvl="8" indent="-342900" algn="l">
              <a:buFont typeface="Courier New" panose="02070309020205020404" pitchFamily="49" charset="0"/>
              <a:buChar char="o"/>
              <a:defRPr/>
            </a:pPr>
            <a:r>
              <a:rPr kumimoji="0" lang="en-GB" i="0" u="none" strike="noStrike" kern="1200" cap="none" spc="0" normalizeH="0" baseline="0" noProof="0">
                <a:ln>
                  <a:noFill/>
                </a:ln>
                <a:solidFill>
                  <a:schemeClr val="bg1">
                    <a:lumMod val="75000"/>
                    <a:lumOff val="25000"/>
                  </a:schemeClr>
                </a:solidFill>
                <a:effectLst/>
                <a:uLnTx/>
                <a:uFillTx/>
                <a:latin typeface="Cambria"/>
                <a:ea typeface="+mn-ea"/>
                <a:cs typeface="+mn-cs"/>
              </a:rPr>
              <a:t>Improves Response Quality</a:t>
            </a:r>
          </a:p>
          <a:p>
            <a:pPr marL="4000500" lvl="8" indent="-342900" algn="l">
              <a:buFont typeface="Courier New" panose="02070309020205020404" pitchFamily="49" charset="0"/>
              <a:buChar char="o"/>
              <a:defRPr/>
            </a:pPr>
            <a:r>
              <a:rPr kumimoji="0" lang="en-GB" i="0" u="none" strike="noStrike" kern="1200" cap="none" spc="0" normalizeH="0" baseline="0" noProof="0">
                <a:ln>
                  <a:noFill/>
                </a:ln>
                <a:solidFill>
                  <a:schemeClr val="bg1">
                    <a:lumMod val="75000"/>
                    <a:lumOff val="25000"/>
                  </a:schemeClr>
                </a:solidFill>
                <a:effectLst/>
                <a:uLnTx/>
                <a:uFillTx/>
                <a:latin typeface="Cambria"/>
                <a:ea typeface="+mn-ea"/>
                <a:cs typeface="+mn-cs"/>
              </a:rPr>
              <a:t>Enhances Efficiency</a:t>
            </a:r>
          </a:p>
          <a:p>
            <a:pPr marL="4000500" lvl="8" indent="-342900" algn="l">
              <a:buFont typeface="Courier New" panose="02070309020205020404" pitchFamily="49" charset="0"/>
              <a:buChar char="o"/>
              <a:defRPr/>
            </a:pPr>
            <a:r>
              <a:rPr kumimoji="0" lang="en-GB" i="0" u="none" strike="noStrike" kern="1200" cap="none" spc="0" normalizeH="0" baseline="0" noProof="0">
                <a:ln>
                  <a:noFill/>
                </a:ln>
                <a:solidFill>
                  <a:schemeClr val="bg1">
                    <a:lumMod val="75000"/>
                    <a:lumOff val="25000"/>
                  </a:schemeClr>
                </a:solidFill>
                <a:effectLst/>
                <a:uLnTx/>
                <a:uFillTx/>
                <a:latin typeface="Cambria"/>
                <a:ea typeface="+mn-ea"/>
                <a:cs typeface="+mn-cs"/>
              </a:rPr>
              <a:t>Increases Flexibility</a:t>
            </a:r>
          </a:p>
          <a:p>
            <a:pPr marL="4000500" lvl="8" indent="-342900" algn="l">
              <a:buFont typeface="Courier New" panose="02070309020205020404" pitchFamily="49" charset="0"/>
              <a:buChar char="o"/>
              <a:defRPr/>
            </a:pPr>
            <a:r>
              <a:rPr kumimoji="0" lang="en-GB" i="0" u="none" strike="noStrike" kern="1200" cap="none" spc="0" normalizeH="0" baseline="0" noProof="0">
                <a:ln>
                  <a:noFill/>
                </a:ln>
                <a:solidFill>
                  <a:schemeClr val="bg1">
                    <a:lumMod val="75000"/>
                    <a:lumOff val="25000"/>
                  </a:schemeClr>
                </a:solidFill>
                <a:effectLst/>
                <a:uLnTx/>
                <a:uFillTx/>
                <a:latin typeface="Cambria"/>
                <a:ea typeface="+mn-ea"/>
                <a:cs typeface="+mn-cs"/>
              </a:rPr>
              <a:t>Optimizes Resource Usage</a:t>
            </a:r>
            <a:endParaRPr kumimoji="0" lang="en-US"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800100" lvl="1" indent="-342900" algn="l">
              <a:buFont typeface="Arial" panose="020B0604020202020204" pitchFamily="34" charset="0"/>
              <a:buChar char="•"/>
              <a:defRPr/>
            </a:pPr>
            <a:endParaRPr lang="en-GB" sz="1800">
              <a:solidFill>
                <a:schemeClr val="bg1"/>
              </a:solidFill>
              <a:latin typeface="Cambria"/>
            </a:endParaRPr>
          </a:p>
          <a:p>
            <a:pPr marL="800100" lvl="1" indent="-342900" algn="l">
              <a:buFont typeface="Arial" panose="020B0604020202020204" pitchFamily="34" charset="0"/>
              <a:buChar char="•"/>
              <a:defRPr/>
            </a:pPr>
            <a:endParaRPr kumimoji="0" lang="en-GB" sz="1800" i="0" u="none" strike="noStrike" kern="1200" cap="none" spc="0" normalizeH="0" baseline="0" noProof="0">
              <a:ln>
                <a:noFill/>
              </a:ln>
              <a:solidFill>
                <a:schemeClr val="bg1"/>
              </a:solidFill>
              <a:effectLst/>
              <a:uLnTx/>
              <a:uFillTx/>
              <a:latin typeface="Cambria"/>
              <a:ea typeface="+mn-ea"/>
              <a:cs typeface="+mn-cs"/>
            </a:endParaRPr>
          </a:p>
        </p:txBody>
      </p:sp>
    </p:spTree>
    <p:extLst>
      <p:ext uri="{BB962C8B-B14F-4D97-AF65-F5344CB8AC3E}">
        <p14:creationId xmlns:p14="http://schemas.microsoft.com/office/powerpoint/2010/main" val="22092362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FCDCF-AF99-3966-47D1-0523A489C6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A7A6E1-A7EF-3264-F9C2-DDB65E96297F}"/>
              </a:ext>
            </a:extLst>
          </p:cNvPr>
          <p:cNvSpPr>
            <a:spLocks noGrp="1"/>
          </p:cNvSpPr>
          <p:nvPr>
            <p:ph type="title"/>
          </p:nvPr>
        </p:nvSpPr>
        <p:spPr/>
        <p:txBody>
          <a:bodyPr/>
          <a:lstStyle/>
          <a:p>
            <a:r>
              <a:rPr lang="en-US"/>
              <a:t>Agentic Workflows 🤖</a:t>
            </a:r>
          </a:p>
        </p:txBody>
      </p:sp>
      <p:pic>
        <p:nvPicPr>
          <p:cNvPr id="12" name="Content Placeholder 10">
            <a:extLst>
              <a:ext uri="{FF2B5EF4-FFF2-40B4-BE49-F238E27FC236}">
                <a16:creationId xmlns:a16="http://schemas.microsoft.com/office/drawing/2014/main" id="{8CE9C613-2E04-2674-23EC-AE77FE430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B5685910-39D3-8072-829A-3E475B1D0A8F}"/>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0590D27-FB30-16E3-230D-C8244C40718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423128C-4959-08F8-AA4C-BC70AC51CA4F}"/>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0CF5FE1B-3AB7-42AF-91D7-5B3CEC0C6E8E}"/>
              </a:ext>
            </a:extLst>
          </p:cNvPr>
          <p:cNvSpPr txBox="1">
            <a:spLocks/>
          </p:cNvSpPr>
          <p:nvPr/>
        </p:nvSpPr>
        <p:spPr>
          <a:xfrm>
            <a:off x="594360" y="2212258"/>
            <a:ext cx="11283008" cy="403614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endParaRPr kumimoji="0" lang="en-GB" sz="900" i="0" u="none" strike="noStrike" kern="1200" cap="none" spc="0" normalizeH="0" baseline="0" noProof="0">
              <a:ln>
                <a:noFill/>
              </a:ln>
              <a:solidFill>
                <a:schemeClr val="bg1"/>
              </a:solidFill>
              <a:effectLst/>
              <a:uLnTx/>
              <a:uFillTx/>
              <a:latin typeface="Cambria"/>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000" i="0" u="none" strike="noStrike" kern="1200" cap="none" spc="0" normalizeH="0" baseline="0" noProof="0">
                <a:ln>
                  <a:noFill/>
                </a:ln>
                <a:solidFill>
                  <a:schemeClr val="bg1"/>
                </a:solidFill>
                <a:effectLst/>
                <a:uLnTx/>
                <a:uFillTx/>
                <a:latin typeface="Cambria"/>
                <a:ea typeface="+mn-ea"/>
                <a:cs typeface="+mn-cs"/>
              </a:rPr>
              <a:t>Agentic workflows create systems that are proactive and intelligent.</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000" i="0" u="none" strike="noStrike" kern="1200" cap="none" spc="0" normalizeH="0" baseline="0" noProof="0">
                <a:ln>
                  <a:noFill/>
                </a:ln>
                <a:solidFill>
                  <a:schemeClr val="bg1"/>
                </a:solidFill>
                <a:effectLst/>
                <a:uLnTx/>
                <a:uFillTx/>
                <a:latin typeface="Cambria"/>
                <a:ea typeface="+mn-ea"/>
                <a:cs typeface="+mn-cs"/>
              </a:rPr>
              <a:t>Leverages AI agents</a:t>
            </a:r>
            <a:r>
              <a:rPr lang="en-GB" sz="2000">
                <a:solidFill>
                  <a:schemeClr val="bg1"/>
                </a:solidFill>
                <a:latin typeface="Cambria"/>
              </a:rPr>
              <a:t>, which is </a:t>
            </a:r>
            <a:r>
              <a:rPr kumimoji="0" lang="en-GB" sz="2000" i="0" u="none" strike="noStrike" kern="1200" cap="none" spc="0" normalizeH="0" baseline="0" noProof="0">
                <a:ln>
                  <a:noFill/>
                </a:ln>
                <a:solidFill>
                  <a:schemeClr val="bg1"/>
                </a:solidFill>
                <a:effectLst/>
                <a:uLnTx/>
                <a:uFillTx/>
                <a:latin typeface="Cambria"/>
                <a:ea typeface="+mn-ea"/>
                <a:cs typeface="+mn-cs"/>
              </a:rPr>
              <a:t>a software program that perceives its environment and takes actions to achieve goals. It can interact with users, process information, and perform tasks autonomously.</a:t>
            </a:r>
          </a:p>
          <a:p>
            <a:pPr marR="0" lvl="0" algn="l" defTabSz="914400" rtl="0" eaLnBrk="1" fontAlgn="auto" latinLnBrk="0" hangingPunct="1">
              <a:lnSpc>
                <a:spcPct val="100000"/>
              </a:lnSpc>
              <a:spcBef>
                <a:spcPct val="20000"/>
              </a:spcBef>
              <a:spcAft>
                <a:spcPts val="0"/>
              </a:spcAft>
              <a:buClrTx/>
              <a:buSzTx/>
              <a:tabLst/>
              <a:defRPr/>
            </a:pPr>
            <a:endParaRPr lang="en-GB" sz="1000">
              <a:solidFill>
                <a:schemeClr val="bg1"/>
              </a:solidFill>
              <a:latin typeface="Cambria"/>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GB" sz="2000" b="1">
                <a:solidFill>
                  <a:schemeClr val="bg1"/>
                </a:solidFill>
                <a:latin typeface="Cambria"/>
              </a:rPr>
              <a:t>AI Agents :  </a:t>
            </a:r>
            <a:r>
              <a:rPr lang="en-GB" sz="2000">
                <a:solidFill>
                  <a:schemeClr val="bg1"/>
                </a:solidFill>
                <a:latin typeface="Cambria"/>
              </a:rPr>
              <a:t>Use models like Gemini, </a:t>
            </a:r>
            <a:r>
              <a:rPr lang="en-GB" sz="2000" err="1">
                <a:solidFill>
                  <a:schemeClr val="bg1"/>
                </a:solidFill>
                <a:latin typeface="Cambria"/>
              </a:rPr>
              <a:t>Deepseek</a:t>
            </a:r>
            <a:r>
              <a:rPr lang="en-GB" sz="2000">
                <a:solidFill>
                  <a:schemeClr val="bg1"/>
                </a:solidFill>
                <a:latin typeface="Cambria"/>
              </a:rPr>
              <a:t>, or Llama to process information and make decisions. Interact with users and systems to perform tasks.</a:t>
            </a:r>
          </a:p>
          <a:p>
            <a:pPr marL="800100" lvl="1" indent="-342900" algn="l">
              <a:buFont typeface="Arial" panose="020B0604020202020204" pitchFamily="34" charset="0"/>
              <a:buChar char="•"/>
              <a:defRPr/>
            </a:pPr>
            <a:r>
              <a:rPr lang="en-GB" sz="2000" b="1" err="1">
                <a:solidFill>
                  <a:schemeClr val="bg1"/>
                </a:solidFill>
                <a:latin typeface="Cambria"/>
              </a:rPr>
              <a:t>ReAct</a:t>
            </a:r>
            <a:r>
              <a:rPr lang="en-GB" sz="2000" b="1">
                <a:solidFill>
                  <a:schemeClr val="bg1"/>
                </a:solidFill>
                <a:latin typeface="Cambria"/>
              </a:rPr>
              <a:t> architecture: </a:t>
            </a:r>
            <a:r>
              <a:rPr lang="en-GB" sz="2000">
                <a:solidFill>
                  <a:schemeClr val="bg1"/>
                </a:solidFill>
                <a:latin typeface="Cambria"/>
              </a:rPr>
              <a:t>Enables agents to "Reason" and "Act," leading to more accurate and contextually relevant responses.</a:t>
            </a:r>
          </a:p>
          <a:p>
            <a:pPr marL="800100" lvl="1" indent="-342900" algn="l">
              <a:buFont typeface="Arial" panose="020B0604020202020204" pitchFamily="34" charset="0"/>
              <a:buChar char="•"/>
              <a:defRPr/>
            </a:pPr>
            <a:r>
              <a:rPr lang="en-GB" sz="2000" b="1">
                <a:solidFill>
                  <a:schemeClr val="bg1"/>
                </a:solidFill>
                <a:latin typeface="Cambria"/>
              </a:rPr>
              <a:t>Tool Use</a:t>
            </a:r>
            <a:r>
              <a:rPr lang="en-GB" sz="1600" b="1">
                <a:solidFill>
                  <a:schemeClr val="bg1"/>
                </a:solidFill>
                <a:latin typeface="Cambria"/>
              </a:rPr>
              <a:t>/Tool Calling Pattern: </a:t>
            </a:r>
            <a:r>
              <a:rPr lang="en-GB" sz="1600">
                <a:solidFill>
                  <a:schemeClr val="bg1"/>
                </a:solidFill>
                <a:latin typeface="Cambria"/>
              </a:rPr>
              <a:t>Uses modularization, where tasks are assigned to specialized tools</a:t>
            </a:r>
          </a:p>
          <a:p>
            <a:pPr marL="800100" lvl="1" indent="-342900" algn="l">
              <a:buFont typeface="Arial" panose="020B0604020202020204" pitchFamily="34" charset="0"/>
              <a:buChar char="•"/>
              <a:defRPr/>
            </a:pPr>
            <a:endParaRPr lang="en-GB" sz="1600">
              <a:solidFill>
                <a:schemeClr val="bg1"/>
              </a:solidFill>
              <a:latin typeface="Cambria"/>
            </a:endParaRPr>
          </a:p>
          <a:p>
            <a:pPr marR="0" lvl="0" algn="l" defTabSz="914400" rtl="0" eaLnBrk="1" fontAlgn="auto" latinLnBrk="0" hangingPunct="1">
              <a:lnSpc>
                <a:spcPct val="100000"/>
              </a:lnSpc>
              <a:spcBef>
                <a:spcPct val="20000"/>
              </a:spcBef>
              <a:spcAft>
                <a:spcPts val="0"/>
              </a:spcAft>
              <a:buClrTx/>
              <a:buSzTx/>
              <a:tabLst/>
              <a:defRPr/>
            </a:pPr>
            <a:endParaRPr lang="en-GB" sz="2000" b="1">
              <a:solidFill>
                <a:schemeClr val="bg1"/>
              </a:solidFill>
              <a:latin typeface="Cambria"/>
            </a:endParaRPr>
          </a:p>
          <a:p>
            <a:pPr marR="0" lvl="0" algn="l" defTabSz="914400" rtl="0" eaLnBrk="1" fontAlgn="auto" latinLnBrk="0" hangingPunct="1">
              <a:lnSpc>
                <a:spcPct val="100000"/>
              </a:lnSpc>
              <a:spcBef>
                <a:spcPct val="20000"/>
              </a:spcBef>
              <a:spcAft>
                <a:spcPts val="0"/>
              </a:spcAft>
              <a:buClrTx/>
              <a:buSzTx/>
              <a:tabLst/>
              <a:defRPr/>
            </a:pPr>
            <a:endParaRPr kumimoji="0" lang="en-US" sz="20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33373806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067F6-FB30-F795-FE28-22C9D778F0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2BA97E-23A2-C3A2-E547-C86577AC66E6}"/>
              </a:ext>
            </a:extLst>
          </p:cNvPr>
          <p:cNvSpPr>
            <a:spLocks noGrp="1"/>
          </p:cNvSpPr>
          <p:nvPr>
            <p:ph type="title"/>
          </p:nvPr>
        </p:nvSpPr>
        <p:spPr/>
        <p:txBody>
          <a:bodyPr/>
          <a:lstStyle/>
          <a:p>
            <a:r>
              <a:rPr lang="en-US"/>
              <a:t>RAG</a:t>
            </a:r>
          </a:p>
        </p:txBody>
      </p:sp>
      <p:pic>
        <p:nvPicPr>
          <p:cNvPr id="12" name="Content Placeholder 10">
            <a:extLst>
              <a:ext uri="{FF2B5EF4-FFF2-40B4-BE49-F238E27FC236}">
                <a16:creationId xmlns:a16="http://schemas.microsoft.com/office/drawing/2014/main" id="{0359F217-DBA6-3B89-9903-45AE8E74C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1AA6F036-34FD-B83D-4789-B06B8A6AB0D8}"/>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D66C2FDA-BEF6-A901-891B-530C4F3DA08A}"/>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7849BA06-CAF7-96FA-3E73-80DE64FC5B40}"/>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78BC9830-5AB5-11B0-2564-C8E300109F87}"/>
              </a:ext>
            </a:extLst>
          </p:cNvPr>
          <p:cNvSpPr txBox="1">
            <a:spLocks/>
          </p:cNvSpPr>
          <p:nvPr/>
        </p:nvSpPr>
        <p:spPr>
          <a:xfrm>
            <a:off x="594360" y="2261418"/>
            <a:ext cx="10972800" cy="3986981"/>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just" defTabSz="914400" rtl="0" eaLnBrk="1" fontAlgn="auto" latinLnBrk="0" hangingPunct="1">
              <a:lnSpc>
                <a:spcPct val="100000"/>
              </a:lnSpc>
              <a:spcBef>
                <a:spcPct val="20000"/>
              </a:spcBef>
              <a:spcAft>
                <a:spcPts val="0"/>
              </a:spcAft>
              <a:buClrTx/>
              <a:buSzTx/>
              <a:tabLst/>
              <a:defRPr/>
            </a:pPr>
            <a:r>
              <a:rPr kumimoji="0" lang="en-GB" sz="2000" i="0" u="none" strike="noStrike" kern="1200" cap="none" spc="0" normalizeH="0" baseline="0" noProof="0">
                <a:ln>
                  <a:noFill/>
                </a:ln>
                <a:solidFill>
                  <a:schemeClr val="bg1"/>
                </a:solidFill>
                <a:effectLst/>
                <a:uLnTx/>
                <a:uFillTx/>
                <a:latin typeface="Cambria"/>
                <a:ea typeface="+mn-ea"/>
                <a:cs typeface="+mn-cs"/>
              </a:rPr>
              <a:t>RAG stands for Retrieval-Augmented Generation. It's an AI technique that combines information retrieval with text generation to produce coherent and contextually relevant outputs. The RAG workflow typically includes embedding creation, and a generation phase..</a:t>
            </a:r>
          </a:p>
          <a:p>
            <a:pPr marR="0" lvl="0" algn="just" defTabSz="914400" rtl="0" eaLnBrk="1" fontAlgn="auto" latinLnBrk="0" hangingPunct="1">
              <a:lnSpc>
                <a:spcPct val="100000"/>
              </a:lnSpc>
              <a:spcBef>
                <a:spcPct val="20000"/>
              </a:spcBef>
              <a:spcAft>
                <a:spcPts val="0"/>
              </a:spcAft>
              <a:buClrTx/>
              <a:buSzTx/>
              <a:tabLst/>
              <a:defRPr/>
            </a:pPr>
            <a:r>
              <a:rPr lang="en-GB" sz="1600">
                <a:solidFill>
                  <a:schemeClr val="bg1"/>
                </a:solidFill>
                <a:latin typeface="Cambria"/>
              </a:rPr>
              <a:t> </a:t>
            </a:r>
          </a:p>
          <a:p>
            <a:pPr algn="just">
              <a:defRPr/>
            </a:pPr>
            <a:r>
              <a:rPr lang="en-GB" sz="2000" b="1">
                <a:solidFill>
                  <a:schemeClr val="bg1"/>
                </a:solidFill>
                <a:latin typeface="Cambria"/>
              </a:rPr>
              <a:t>Embedding : </a:t>
            </a:r>
            <a:r>
              <a:rPr lang="en-GB" sz="2000">
                <a:solidFill>
                  <a:schemeClr val="bg1"/>
                </a:solidFill>
                <a:latin typeface="Cambria"/>
              </a:rPr>
              <a:t>Hugging Face</a:t>
            </a:r>
          </a:p>
          <a:p>
            <a:pPr marL="800100" lvl="1" indent="-342900" algn="just">
              <a:buFont typeface="Arial" panose="020B0604020202020204" pitchFamily="34" charset="0"/>
              <a:buChar char="•"/>
              <a:defRPr/>
            </a:pPr>
            <a:r>
              <a:rPr lang="en-GB" sz="1600">
                <a:solidFill>
                  <a:schemeClr val="bg1"/>
                </a:solidFill>
                <a:latin typeface="Cambria"/>
              </a:rPr>
              <a:t>Open-source platform. </a:t>
            </a:r>
          </a:p>
          <a:p>
            <a:pPr marL="800100" lvl="1" indent="-342900" algn="just">
              <a:buFont typeface="Arial" panose="020B0604020202020204" pitchFamily="34" charset="0"/>
              <a:buChar char="•"/>
              <a:defRPr/>
            </a:pPr>
            <a:r>
              <a:rPr lang="en-GB" sz="1600">
                <a:solidFill>
                  <a:schemeClr val="bg1"/>
                </a:solidFill>
                <a:latin typeface="Cambria"/>
              </a:rPr>
              <a:t>Cost free.</a:t>
            </a:r>
          </a:p>
          <a:p>
            <a:pPr marL="800100" lvl="1" indent="-342900" algn="just">
              <a:buFont typeface="Arial" panose="020B0604020202020204" pitchFamily="34" charset="0"/>
              <a:buChar char="•"/>
              <a:defRPr/>
            </a:pPr>
            <a:endParaRPr lang="en-GB" sz="1600">
              <a:solidFill>
                <a:schemeClr val="bg1"/>
              </a:solidFill>
              <a:latin typeface="Cambria"/>
            </a:endParaRPr>
          </a:p>
          <a:p>
            <a:pPr algn="just">
              <a:defRPr/>
            </a:pPr>
            <a:r>
              <a:rPr lang="en-GB" sz="2000" b="1">
                <a:solidFill>
                  <a:schemeClr val="bg1"/>
                </a:solidFill>
                <a:latin typeface="Cambria"/>
              </a:rPr>
              <a:t>Vector database: </a:t>
            </a:r>
            <a:r>
              <a:rPr lang="en-GB" sz="2000" err="1">
                <a:solidFill>
                  <a:schemeClr val="bg1"/>
                </a:solidFill>
                <a:latin typeface="Cambria"/>
              </a:rPr>
              <a:t>Supabase</a:t>
            </a:r>
            <a:r>
              <a:rPr lang="en-GB" sz="2000">
                <a:solidFill>
                  <a:schemeClr val="bg1"/>
                </a:solidFill>
                <a:latin typeface="Cambria"/>
              </a:rPr>
              <a:t> (</a:t>
            </a:r>
            <a:r>
              <a:rPr lang="en-GB" sz="2000" err="1">
                <a:solidFill>
                  <a:schemeClr val="bg1"/>
                </a:solidFill>
                <a:latin typeface="Cambria"/>
              </a:rPr>
              <a:t>pg</a:t>
            </a:r>
            <a:r>
              <a:rPr lang="en-GB" sz="2000">
                <a:solidFill>
                  <a:schemeClr val="bg1"/>
                </a:solidFill>
                <a:latin typeface="Cambria"/>
              </a:rPr>
              <a:t> vector)</a:t>
            </a:r>
          </a:p>
          <a:p>
            <a:pPr marL="800100" lvl="1" indent="-342900" algn="just">
              <a:buFont typeface="Arial" panose="020B0604020202020204" pitchFamily="34" charset="0"/>
              <a:buChar char="•"/>
              <a:defRPr/>
            </a:pPr>
            <a:r>
              <a:rPr lang="en-GB" sz="1600">
                <a:solidFill>
                  <a:schemeClr val="bg1"/>
                </a:solidFill>
                <a:latin typeface="Cambria"/>
              </a:rPr>
              <a:t>Open-source.</a:t>
            </a:r>
          </a:p>
          <a:p>
            <a:pPr marL="800100" lvl="1" indent="-342900" algn="just">
              <a:buFont typeface="Arial" panose="020B0604020202020204" pitchFamily="34" charset="0"/>
              <a:buChar char="•"/>
              <a:defRPr/>
            </a:pPr>
            <a:r>
              <a:rPr lang="en-GB" sz="1600">
                <a:solidFill>
                  <a:schemeClr val="bg1"/>
                </a:solidFill>
                <a:latin typeface="Cambria"/>
              </a:rPr>
              <a:t>Free hosting. </a:t>
            </a:r>
          </a:p>
          <a:p>
            <a:pPr marL="800100" lvl="1" indent="-342900" algn="just">
              <a:buFont typeface="Arial" panose="020B0604020202020204" pitchFamily="34" charset="0"/>
              <a:buChar char="•"/>
              <a:defRPr/>
            </a:pPr>
            <a:endParaRPr lang="en-GB" sz="1600" b="1">
              <a:solidFill>
                <a:schemeClr val="bg1"/>
              </a:solidFill>
              <a:latin typeface="Cambria"/>
            </a:endParaRPr>
          </a:p>
          <a:p>
            <a:pPr marR="0" lvl="0" algn="just" defTabSz="914400" rtl="0" eaLnBrk="1" fontAlgn="auto" latinLnBrk="0" hangingPunct="1">
              <a:lnSpc>
                <a:spcPct val="100000"/>
              </a:lnSpc>
              <a:spcBef>
                <a:spcPct val="20000"/>
              </a:spcBef>
              <a:spcAft>
                <a:spcPts val="0"/>
              </a:spcAft>
              <a:buClrTx/>
              <a:buSzTx/>
              <a:tabLst/>
              <a:defRPr/>
            </a:pPr>
            <a:endParaRPr kumimoji="0" lang="en-US" sz="20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pic>
        <p:nvPicPr>
          <p:cNvPr id="8" name="Picture 7">
            <a:extLst>
              <a:ext uri="{FF2B5EF4-FFF2-40B4-BE49-F238E27FC236}">
                <a16:creationId xmlns:a16="http://schemas.microsoft.com/office/drawing/2014/main" id="{5903676B-958A-F4E0-E2A7-870EB0EFA7FC}"/>
              </a:ext>
            </a:extLst>
          </p:cNvPr>
          <p:cNvPicPr>
            <a:picLocks noChangeAspect="1"/>
          </p:cNvPicPr>
          <p:nvPr/>
        </p:nvPicPr>
        <p:blipFill>
          <a:blip r:embed="rId4"/>
          <a:srcRect l="20564" t="28272" r="18952" b="17278"/>
          <a:stretch/>
        </p:blipFill>
        <p:spPr>
          <a:xfrm>
            <a:off x="5765576" y="3440723"/>
            <a:ext cx="5983973" cy="2871021"/>
          </a:xfrm>
          <a:prstGeom prst="rect">
            <a:avLst/>
          </a:prstGeom>
        </p:spPr>
      </p:pic>
    </p:spTree>
    <p:extLst>
      <p:ext uri="{BB962C8B-B14F-4D97-AF65-F5344CB8AC3E}">
        <p14:creationId xmlns:p14="http://schemas.microsoft.com/office/powerpoint/2010/main" val="33516620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31483-A55A-4482-C207-341D3ACF62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FEDD4-D8EB-F715-9AE3-9806922A1A45}"/>
              </a:ext>
            </a:extLst>
          </p:cNvPr>
          <p:cNvSpPr>
            <a:spLocks noGrp="1"/>
          </p:cNvSpPr>
          <p:nvPr>
            <p:ph type="title"/>
          </p:nvPr>
        </p:nvSpPr>
        <p:spPr>
          <a:xfrm>
            <a:off x="407552" y="345889"/>
            <a:ext cx="10972800" cy="1574317"/>
          </a:xfrm>
        </p:spPr>
        <p:txBody>
          <a:bodyPr/>
          <a:lstStyle/>
          <a:p>
            <a:r>
              <a:rPr lang="en-US"/>
              <a:t>Corrective RAG </a:t>
            </a:r>
          </a:p>
        </p:txBody>
      </p:sp>
      <p:pic>
        <p:nvPicPr>
          <p:cNvPr id="12" name="Content Placeholder 10">
            <a:extLst>
              <a:ext uri="{FF2B5EF4-FFF2-40B4-BE49-F238E27FC236}">
                <a16:creationId xmlns:a16="http://schemas.microsoft.com/office/drawing/2014/main" id="{FC0D5765-9830-12FF-61D6-FF29699B3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B86AB2C5-6C39-1C47-0F32-57673AA09EA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F93D1558-51F5-F5CF-C8E0-CE3AFD7D628A}"/>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7EA7887-46BA-8EDE-9DAD-D5BAA3CC192D}"/>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10" name="Picture 9" descr="A diagram of a diagram&#10;&#10;Description automatically generated with medium confidence">
            <a:extLst>
              <a:ext uri="{FF2B5EF4-FFF2-40B4-BE49-F238E27FC236}">
                <a16:creationId xmlns:a16="http://schemas.microsoft.com/office/drawing/2014/main" id="{748BD441-B2DA-F09D-0B8E-9D457CCE04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552" y="2596840"/>
            <a:ext cx="11380352" cy="3306396"/>
          </a:xfrm>
          <a:prstGeom prst="rect">
            <a:avLst/>
          </a:prstGeom>
        </p:spPr>
      </p:pic>
    </p:spTree>
    <p:extLst>
      <p:ext uri="{BB962C8B-B14F-4D97-AF65-F5344CB8AC3E}">
        <p14:creationId xmlns:p14="http://schemas.microsoft.com/office/powerpoint/2010/main" val="22338758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A8CD-455A-B996-CCBC-2BF802202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8EE35-349E-F042-7D13-4B50F47C0B25}"/>
              </a:ext>
            </a:extLst>
          </p:cNvPr>
          <p:cNvSpPr>
            <a:spLocks noGrp="1"/>
          </p:cNvSpPr>
          <p:nvPr>
            <p:ph type="title"/>
          </p:nvPr>
        </p:nvSpPr>
        <p:spPr>
          <a:xfrm>
            <a:off x="407552" y="-450528"/>
            <a:ext cx="10972800" cy="1574317"/>
          </a:xfrm>
        </p:spPr>
        <p:txBody>
          <a:bodyPr/>
          <a:lstStyle/>
          <a:p>
            <a:r>
              <a:rPr lang="en-US"/>
              <a:t>Data Collection</a:t>
            </a:r>
          </a:p>
        </p:txBody>
      </p:sp>
      <p:pic>
        <p:nvPicPr>
          <p:cNvPr id="12" name="Content Placeholder 10">
            <a:extLst>
              <a:ext uri="{FF2B5EF4-FFF2-40B4-BE49-F238E27FC236}">
                <a16:creationId xmlns:a16="http://schemas.microsoft.com/office/drawing/2014/main" id="{7E520060-156A-3118-F532-DDC3BC7A5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25C7BCF5-ADE6-AAE8-0DAE-3F1822D0C61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3F7C11EF-DE82-9926-212F-4E04BAF6FF1C}"/>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25E13A6-8AEB-2A7C-BA63-E7A69DAA4164}"/>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6" name="Picture 5">
            <a:extLst>
              <a:ext uri="{FF2B5EF4-FFF2-40B4-BE49-F238E27FC236}">
                <a16:creationId xmlns:a16="http://schemas.microsoft.com/office/drawing/2014/main" id="{DF740717-B5C2-EC8F-78C2-1468C06BA3FF}"/>
              </a:ext>
            </a:extLst>
          </p:cNvPr>
          <p:cNvPicPr>
            <a:picLocks noChangeAspect="1"/>
          </p:cNvPicPr>
          <p:nvPr/>
        </p:nvPicPr>
        <p:blipFill>
          <a:blip r:embed="rId4"/>
          <a:stretch>
            <a:fillRect/>
          </a:stretch>
        </p:blipFill>
        <p:spPr>
          <a:xfrm>
            <a:off x="560439" y="1272570"/>
            <a:ext cx="10687665" cy="4653181"/>
          </a:xfrm>
          <a:prstGeom prst="rect">
            <a:avLst/>
          </a:prstGeom>
        </p:spPr>
      </p:pic>
    </p:spTree>
    <p:extLst>
      <p:ext uri="{BB962C8B-B14F-4D97-AF65-F5344CB8AC3E}">
        <p14:creationId xmlns:p14="http://schemas.microsoft.com/office/powerpoint/2010/main" val="18650725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15A28-199B-B7FA-557C-C8F329182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834097-76D3-4FFD-8945-9D85716FB601}"/>
              </a:ext>
            </a:extLst>
          </p:cNvPr>
          <p:cNvSpPr>
            <a:spLocks noGrp="1"/>
          </p:cNvSpPr>
          <p:nvPr>
            <p:ph type="title"/>
          </p:nvPr>
        </p:nvSpPr>
        <p:spPr>
          <a:xfrm>
            <a:off x="407552" y="345889"/>
            <a:ext cx="10972800" cy="1574317"/>
          </a:xfrm>
        </p:spPr>
        <p:txBody>
          <a:bodyPr/>
          <a:lstStyle/>
          <a:p>
            <a:r>
              <a:rPr lang="en-US"/>
              <a:t>Embedding </a:t>
            </a:r>
            <a:br>
              <a:rPr lang="en-US"/>
            </a:br>
            <a:r>
              <a:rPr lang="en-US"/>
              <a:t>Creation </a:t>
            </a:r>
          </a:p>
        </p:txBody>
      </p:sp>
      <p:pic>
        <p:nvPicPr>
          <p:cNvPr id="12" name="Content Placeholder 10">
            <a:extLst>
              <a:ext uri="{FF2B5EF4-FFF2-40B4-BE49-F238E27FC236}">
                <a16:creationId xmlns:a16="http://schemas.microsoft.com/office/drawing/2014/main" id="{96D4CF84-AB67-4342-AB78-2100CCCF1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6E25EDC0-C9B5-A19F-20B2-FBDBFAB35DA6}"/>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D86B2DAD-46E6-5525-3D9D-1711FDF83BE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7313456-E87F-E25C-EE22-CB9EB8CB658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6" name="Picture 5" descr="A screen shot of a computer program&#10;&#10;AI-generated content may be incorrect.">
            <a:extLst>
              <a:ext uri="{FF2B5EF4-FFF2-40B4-BE49-F238E27FC236}">
                <a16:creationId xmlns:a16="http://schemas.microsoft.com/office/drawing/2014/main" id="{FA2B78B3-1DB4-CB70-324C-20495F8C15B4}"/>
              </a:ext>
            </a:extLst>
          </p:cNvPr>
          <p:cNvPicPr>
            <a:picLocks noChangeAspect="1"/>
          </p:cNvPicPr>
          <p:nvPr/>
        </p:nvPicPr>
        <p:blipFill>
          <a:blip r:embed="rId4">
            <a:extLst>
              <a:ext uri="{28A0092B-C50C-407E-A947-70E740481C1C}">
                <a14:useLocalDpi xmlns:a14="http://schemas.microsoft.com/office/drawing/2010/main" val="0"/>
              </a:ext>
            </a:extLst>
          </a:blip>
          <a:srcRect l="3656" t="4599" r="4262" b="20732"/>
          <a:stretch/>
        </p:blipFill>
        <p:spPr>
          <a:xfrm>
            <a:off x="5810865" y="158682"/>
            <a:ext cx="5245023" cy="6231694"/>
          </a:xfrm>
          <a:prstGeom prst="rect">
            <a:avLst/>
          </a:prstGeom>
        </p:spPr>
      </p:pic>
    </p:spTree>
    <p:extLst>
      <p:ext uri="{BB962C8B-B14F-4D97-AF65-F5344CB8AC3E}">
        <p14:creationId xmlns:p14="http://schemas.microsoft.com/office/powerpoint/2010/main" val="26367921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724A-1A65-7F52-DEA8-FC5BE0EB57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A484C-1973-90FC-113C-53041A468EB0}"/>
              </a:ext>
            </a:extLst>
          </p:cNvPr>
          <p:cNvSpPr>
            <a:spLocks noGrp="1"/>
          </p:cNvSpPr>
          <p:nvPr>
            <p:ph type="title"/>
          </p:nvPr>
        </p:nvSpPr>
        <p:spPr>
          <a:xfrm>
            <a:off x="407552" y="1248697"/>
            <a:ext cx="10972800" cy="671509"/>
          </a:xfrm>
        </p:spPr>
        <p:txBody>
          <a:bodyPr/>
          <a:lstStyle/>
          <a:p>
            <a:r>
              <a:rPr lang="en-US"/>
              <a:t>Embedding Creation - Output</a:t>
            </a:r>
          </a:p>
        </p:txBody>
      </p:sp>
      <p:pic>
        <p:nvPicPr>
          <p:cNvPr id="12" name="Content Placeholder 10">
            <a:extLst>
              <a:ext uri="{FF2B5EF4-FFF2-40B4-BE49-F238E27FC236}">
                <a16:creationId xmlns:a16="http://schemas.microsoft.com/office/drawing/2014/main" id="{01712ADA-F84B-3CFD-587C-659D98F01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BDC936D8-4270-4AA2-9EC7-FC4F36B29991}"/>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98C029C1-1423-3E2C-2CE8-44F9723B67AC}"/>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7240131-7628-8DC4-8475-693844FE10ED}"/>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6" name="Picture 5">
            <a:extLst>
              <a:ext uri="{FF2B5EF4-FFF2-40B4-BE49-F238E27FC236}">
                <a16:creationId xmlns:a16="http://schemas.microsoft.com/office/drawing/2014/main" id="{C2346CC6-B7FB-3708-727C-2DFD76D534B7}"/>
              </a:ext>
            </a:extLst>
          </p:cNvPr>
          <p:cNvPicPr>
            <a:picLocks noChangeAspect="1"/>
          </p:cNvPicPr>
          <p:nvPr/>
        </p:nvPicPr>
        <p:blipFill>
          <a:blip r:embed="rId4"/>
          <a:stretch>
            <a:fillRect/>
          </a:stretch>
        </p:blipFill>
        <p:spPr>
          <a:xfrm>
            <a:off x="407552" y="2293221"/>
            <a:ext cx="11351829" cy="3826638"/>
          </a:xfrm>
          <a:prstGeom prst="rect">
            <a:avLst/>
          </a:prstGeom>
        </p:spPr>
      </p:pic>
    </p:spTree>
    <p:extLst>
      <p:ext uri="{BB962C8B-B14F-4D97-AF65-F5344CB8AC3E}">
        <p14:creationId xmlns:p14="http://schemas.microsoft.com/office/powerpoint/2010/main" val="2711370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DC072-2EF9-E439-9A63-EC517C81E2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2734CF-0308-10C9-6C9A-08F6668C2157}"/>
              </a:ext>
            </a:extLst>
          </p:cNvPr>
          <p:cNvSpPr>
            <a:spLocks noGrp="1"/>
          </p:cNvSpPr>
          <p:nvPr>
            <p:ph type="title"/>
          </p:nvPr>
        </p:nvSpPr>
        <p:spPr>
          <a:xfrm>
            <a:off x="407552" y="698091"/>
            <a:ext cx="10972800" cy="1222116"/>
          </a:xfrm>
        </p:spPr>
        <p:txBody>
          <a:bodyPr/>
          <a:lstStyle/>
          <a:p>
            <a:r>
              <a:rPr lang="en-US"/>
              <a:t>RAG</a:t>
            </a:r>
            <a:br>
              <a:rPr lang="en-US"/>
            </a:br>
            <a:r>
              <a:rPr lang="en-US"/>
              <a:t>Evaluation</a:t>
            </a:r>
          </a:p>
        </p:txBody>
      </p:sp>
      <p:pic>
        <p:nvPicPr>
          <p:cNvPr id="12" name="Content Placeholder 10">
            <a:extLst>
              <a:ext uri="{FF2B5EF4-FFF2-40B4-BE49-F238E27FC236}">
                <a16:creationId xmlns:a16="http://schemas.microsoft.com/office/drawing/2014/main" id="{312E35C9-E926-5F0E-0EC6-7A70EE4F6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2EF3BB75-5D85-423C-77FD-303793C421D1}"/>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9A043B6B-6399-56D4-C5E6-25C9BAF07A2B}"/>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EF095E4-54FD-3F48-151B-4C4AA3C31A3E}"/>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5" name="Picture 4" descr="A screen shot of a computer screen&#10;&#10;AI-generated content may be incorrect.">
            <a:extLst>
              <a:ext uri="{FF2B5EF4-FFF2-40B4-BE49-F238E27FC236}">
                <a16:creationId xmlns:a16="http://schemas.microsoft.com/office/drawing/2014/main" id="{AD5E9FD9-76D1-E1BC-B5E5-C7D3CCBA2CC0}"/>
              </a:ext>
            </a:extLst>
          </p:cNvPr>
          <p:cNvPicPr>
            <a:picLocks noChangeAspect="1"/>
          </p:cNvPicPr>
          <p:nvPr/>
        </p:nvPicPr>
        <p:blipFill>
          <a:blip r:embed="rId4">
            <a:extLst>
              <a:ext uri="{28A0092B-C50C-407E-A947-70E740481C1C}">
                <a14:useLocalDpi xmlns:a14="http://schemas.microsoft.com/office/drawing/2010/main" val="0"/>
              </a:ext>
            </a:extLst>
          </a:blip>
          <a:srcRect l="3978" t="4014" r="2892" b="2509"/>
          <a:stretch/>
        </p:blipFill>
        <p:spPr>
          <a:xfrm>
            <a:off x="7020232" y="82241"/>
            <a:ext cx="4218039" cy="6410633"/>
          </a:xfrm>
          <a:prstGeom prst="rect">
            <a:avLst/>
          </a:prstGeom>
        </p:spPr>
      </p:pic>
      <p:sp>
        <p:nvSpPr>
          <p:cNvPr id="7" name="Title 1">
            <a:extLst>
              <a:ext uri="{FF2B5EF4-FFF2-40B4-BE49-F238E27FC236}">
                <a16:creationId xmlns:a16="http://schemas.microsoft.com/office/drawing/2014/main" id="{7F6B1699-4552-3346-9B1C-57DF9AABC818}"/>
              </a:ext>
            </a:extLst>
          </p:cNvPr>
          <p:cNvSpPr txBox="1">
            <a:spLocks/>
          </p:cNvSpPr>
          <p:nvPr/>
        </p:nvSpPr>
        <p:spPr>
          <a:xfrm>
            <a:off x="407552" y="2635871"/>
            <a:ext cx="10972800" cy="651686"/>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50000"/>
              </a:lnSpc>
              <a:buFont typeface="Arial" panose="020B0604020202020204" pitchFamily="34" charset="0"/>
              <a:buChar char="•"/>
            </a:pPr>
            <a:r>
              <a:rPr lang="en-US" sz="2200" b="0" spc="0">
                <a:latin typeface="Cambria"/>
                <a:ea typeface="+mn-ea"/>
                <a:cs typeface="+mn-cs"/>
              </a:rPr>
              <a:t>Technology: Llama Evaluation library</a:t>
            </a:r>
          </a:p>
        </p:txBody>
      </p:sp>
    </p:spTree>
    <p:extLst>
      <p:ext uri="{BB962C8B-B14F-4D97-AF65-F5344CB8AC3E}">
        <p14:creationId xmlns:p14="http://schemas.microsoft.com/office/powerpoint/2010/main" val="2003273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a:t>Research Objectives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58CE32BA-30B1-D59A-5527-2678EB7AF8DC}"/>
              </a:ext>
            </a:extLst>
          </p:cNvPr>
          <p:cNvSpPr txBox="1">
            <a:spLocks/>
          </p:cNvSpPr>
          <p:nvPr/>
        </p:nvSpPr>
        <p:spPr>
          <a:xfrm>
            <a:off x="409574" y="2409826"/>
            <a:ext cx="10972800" cy="87247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1" i="0" u="none" strike="noStrike" kern="1200" cap="none" spc="0" normalizeH="0" baseline="0" noProof="0">
                <a:ln>
                  <a:noFill/>
                </a:ln>
                <a:solidFill>
                  <a:schemeClr val="bg1">
                    <a:lumMod val="95000"/>
                    <a:lumOff val="5000"/>
                  </a:schemeClr>
                </a:solidFill>
                <a:effectLst/>
                <a:uLnTx/>
                <a:uFillTx/>
                <a:latin typeface="Cambria"/>
                <a:ea typeface="+mn-ea"/>
                <a:cs typeface="+mn-cs"/>
              </a:rPr>
              <a:t>Main Objective: </a:t>
            </a:r>
            <a:r>
              <a:rPr kumimoji="0" lang="en-US" sz="2200" b="0" i="0" u="none" strike="noStrike" kern="1200" cap="none" spc="0" normalizeH="0" baseline="0" noProof="0">
                <a:ln>
                  <a:noFill/>
                </a:ln>
                <a:solidFill>
                  <a:schemeClr val="bg1">
                    <a:lumMod val="95000"/>
                    <a:lumOff val="5000"/>
                  </a:schemeClr>
                </a:solidFill>
                <a:effectLst/>
                <a:uLnTx/>
                <a:uFillTx/>
                <a:latin typeface="Cambria"/>
                <a:ea typeface="+mn-ea"/>
                <a:cs typeface="+mn-cs"/>
              </a:rPr>
              <a:t>Provide a AI-enabled platform to improve reading and comprehension skills in English language.</a:t>
            </a: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838200" y="3390900"/>
            <a:ext cx="10877550" cy="2762249"/>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Sub Objectives:</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Provide a gamified platform to improve </a:t>
            </a:r>
            <a:r>
              <a:rPr lang="en-US" sz="2200">
                <a:solidFill>
                  <a:schemeClr val="bg1">
                    <a:lumMod val="75000"/>
                    <a:lumOff val="25000"/>
                  </a:schemeClr>
                </a:solidFill>
                <a:latin typeface="Cambria"/>
              </a:rPr>
              <a:t>E</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nglish</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 vocabulary.</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Provide a platform to improve basic comprehension skills such as Keywording, Skim reading, Scanning</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Provide a platform to improve advances comprehension skills such as Sequencing, Summarizing, Self-questioning</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GB"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Identify user errors and provide a list of similar-sounding words for practice. Develop and train a model to achieve accurate phoneme-level detection.</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3944210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6F8D-CADE-5A9A-AE91-8A5D713B5090}"/>
              </a:ext>
            </a:extLst>
          </p:cNvPr>
          <p:cNvSpPr>
            <a:spLocks noGrp="1"/>
          </p:cNvSpPr>
          <p:nvPr>
            <p:ph type="title"/>
          </p:nvPr>
        </p:nvSpPr>
        <p:spPr/>
        <p:txBody>
          <a:bodyPr/>
          <a:lstStyle/>
          <a:p>
            <a:r>
              <a:rPr lang="en-US"/>
              <a:t>CRAG-based Multi-Agent Workflow for Question Generation</a:t>
            </a:r>
          </a:p>
        </p:txBody>
      </p:sp>
      <p:sp>
        <p:nvSpPr>
          <p:cNvPr id="5" name="Date Placeholder 4">
            <a:extLst>
              <a:ext uri="{FF2B5EF4-FFF2-40B4-BE49-F238E27FC236}">
                <a16:creationId xmlns:a16="http://schemas.microsoft.com/office/drawing/2014/main" id="{89FF659E-AA03-D67E-5E97-A7052C9FE6A1}"/>
              </a:ext>
            </a:extLst>
          </p:cNvPr>
          <p:cNvSpPr>
            <a:spLocks noGrp="1"/>
          </p:cNvSpPr>
          <p:nvPr>
            <p:ph type="dt" sz="half" idx="11"/>
          </p:nvPr>
        </p:nvSpPr>
        <p:spPr/>
        <p:txBody>
          <a:bodyPr/>
          <a:lstStyle/>
          <a:p>
            <a:fld id="{3577F282-C3A1-463C-89AE-E2D4C73B08EC}" type="datetime1">
              <a:rPr lang="en-US" smtClean="0">
                <a:latin typeface="+mn-lt"/>
              </a:rPr>
              <a:t>4/15/2025</a:t>
            </a:fld>
            <a:endParaRPr lang="en-US">
              <a:latin typeface="+mn-lt"/>
            </a:endParaRPr>
          </a:p>
        </p:txBody>
      </p:sp>
      <p:sp>
        <p:nvSpPr>
          <p:cNvPr id="6" name="Slide Number Placeholder 5">
            <a:extLst>
              <a:ext uri="{FF2B5EF4-FFF2-40B4-BE49-F238E27FC236}">
                <a16:creationId xmlns:a16="http://schemas.microsoft.com/office/drawing/2014/main" id="{D5AA1841-46B6-FD63-9157-B34BC2EBB415}"/>
              </a:ext>
            </a:extLst>
          </p:cNvPr>
          <p:cNvSpPr>
            <a:spLocks noGrp="1"/>
          </p:cNvSpPr>
          <p:nvPr>
            <p:ph type="sldNum" sz="quarter" idx="12"/>
          </p:nvPr>
        </p:nvSpPr>
        <p:spPr/>
        <p:txBody>
          <a:bodyPr/>
          <a:lstStyle/>
          <a:p>
            <a:fld id="{294A09A9-5501-47C1-A89A-A340965A2BE2}" type="slidenum">
              <a:rPr lang="en-US" smtClean="0"/>
              <a:pPr/>
              <a:t>50</a:t>
            </a:fld>
            <a:endParaRPr lang="en-US">
              <a:latin typeface="+mn-lt"/>
            </a:endParaRPr>
          </a:p>
        </p:txBody>
      </p:sp>
      <p:sp>
        <p:nvSpPr>
          <p:cNvPr id="8" name="Subtitle 2">
            <a:extLst>
              <a:ext uri="{FF2B5EF4-FFF2-40B4-BE49-F238E27FC236}">
                <a16:creationId xmlns:a16="http://schemas.microsoft.com/office/drawing/2014/main" id="{5CE774D5-7A79-6666-5883-B06B6957B35B}"/>
              </a:ext>
            </a:extLst>
          </p:cNvPr>
          <p:cNvSpPr txBox="1">
            <a:spLocks/>
          </p:cNvSpPr>
          <p:nvPr/>
        </p:nvSpPr>
        <p:spPr>
          <a:xfrm>
            <a:off x="594360" y="2212258"/>
            <a:ext cx="11283008" cy="403614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lang="en-GB" sz="2000">
                <a:solidFill>
                  <a:schemeClr val="bg1"/>
                </a:solidFill>
                <a:latin typeface="Cambria"/>
              </a:rPr>
              <a:t>Automates the creation of essay-style questions and answers about any topic provided.  </a:t>
            </a: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lang="en-GB" sz="2000">
                <a:solidFill>
                  <a:schemeClr val="bg1"/>
                </a:solidFill>
                <a:latin typeface="Cambria"/>
              </a:rPr>
              <a:t>Built with a team of AI agents that work together:</a:t>
            </a:r>
            <a:r>
              <a:rPr kumimoji="0" lang="en-GB" sz="2000" i="0" u="none" strike="noStrike" kern="1200" cap="none" spc="0" normalizeH="0" baseline="0" noProof="0">
                <a:ln>
                  <a:noFill/>
                </a:ln>
                <a:solidFill>
                  <a:schemeClr val="bg1"/>
                </a:solidFill>
                <a:effectLst/>
                <a:uLnTx/>
                <a:uFillTx/>
                <a:latin typeface="Cambria"/>
                <a:ea typeface="+mn-ea"/>
                <a:cs typeface="+mn-cs"/>
              </a:rPr>
              <a:t>.</a:t>
            </a:r>
            <a:endParaRPr lang="en-GB" sz="2000">
              <a:solidFill>
                <a:schemeClr val="bg1"/>
              </a:solidFill>
              <a:latin typeface="Cambria"/>
            </a:endParaRPr>
          </a:p>
          <a:p>
            <a:pPr marL="800100" lvl="1" indent="-342900" algn="l">
              <a:lnSpc>
                <a:spcPct val="150000"/>
              </a:lnSpc>
              <a:buFont typeface="Arial" panose="020B0604020202020204" pitchFamily="34" charset="0"/>
              <a:buChar char="•"/>
              <a:defRPr/>
            </a:pPr>
            <a:r>
              <a:rPr lang="en-GB" sz="2000" b="1">
                <a:solidFill>
                  <a:schemeClr val="bg1"/>
                </a:solidFill>
                <a:latin typeface="Cambria"/>
              </a:rPr>
              <a:t>Research Agent:</a:t>
            </a:r>
            <a:r>
              <a:rPr lang="en-GB" sz="2000">
                <a:solidFill>
                  <a:schemeClr val="bg1"/>
                </a:solidFill>
                <a:latin typeface="Cambria"/>
              </a:rPr>
              <a:t> Searches the web to gather relevant information about given topic. Use Tool use pattern.</a:t>
            </a:r>
          </a:p>
          <a:p>
            <a:pPr marL="800100" lvl="1" indent="-342900" algn="l">
              <a:lnSpc>
                <a:spcPct val="150000"/>
              </a:lnSpc>
              <a:buFont typeface="Arial" panose="020B0604020202020204" pitchFamily="34" charset="0"/>
              <a:buChar char="•"/>
              <a:defRPr/>
            </a:pPr>
            <a:r>
              <a:rPr lang="en-GB" sz="2000" b="1">
                <a:solidFill>
                  <a:schemeClr val="bg1"/>
                </a:solidFill>
                <a:latin typeface="Cambria"/>
              </a:rPr>
              <a:t>Question Generation Agent: </a:t>
            </a:r>
            <a:r>
              <a:rPr lang="en-GB" sz="2000">
                <a:solidFill>
                  <a:schemeClr val="bg1"/>
                </a:solidFill>
                <a:latin typeface="Cambria"/>
              </a:rPr>
              <a:t>Uses information from research agent and from C-RAG to generate a set of questions, with detailed answers, formatted in a structured JSON output. </a:t>
            </a:r>
          </a:p>
          <a:p>
            <a:pPr marL="342900" indent="-342900" algn="l">
              <a:lnSpc>
                <a:spcPct val="150000"/>
              </a:lnSpc>
              <a:buFont typeface="Arial" panose="020B0604020202020204" pitchFamily="34" charset="0"/>
              <a:buChar char="•"/>
              <a:defRPr/>
            </a:pPr>
            <a:r>
              <a:rPr lang="en-GB" sz="2000" b="1">
                <a:solidFill>
                  <a:schemeClr val="bg1"/>
                </a:solidFill>
                <a:latin typeface="Cambria"/>
              </a:rPr>
              <a:t>Corrective Retrieval Augmented Generation (CRAG) Enhancement</a:t>
            </a:r>
            <a:r>
              <a:rPr lang="en-GB" sz="2000">
                <a:solidFill>
                  <a:schemeClr val="bg1"/>
                </a:solidFill>
                <a:latin typeface="Cambria"/>
              </a:rPr>
              <a:t>: To enhance data from Vector DB</a:t>
            </a:r>
            <a:endParaRPr lang="en-GB" sz="2000" b="1">
              <a:solidFill>
                <a:schemeClr val="bg1"/>
              </a:solidFill>
              <a:latin typeface="Cambria"/>
            </a:endParaRPr>
          </a:p>
        </p:txBody>
      </p:sp>
    </p:spTree>
    <p:extLst>
      <p:ext uri="{BB962C8B-B14F-4D97-AF65-F5344CB8AC3E}">
        <p14:creationId xmlns:p14="http://schemas.microsoft.com/office/powerpoint/2010/main" val="3097557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70AF6-7407-D0D7-0DF4-8744ABB50A20}"/>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2BC93156-858F-8947-8A2C-3B33744A8F5F}"/>
              </a:ext>
            </a:extLst>
          </p:cNvPr>
          <p:cNvSpPr>
            <a:spLocks noGrp="1"/>
          </p:cNvSpPr>
          <p:nvPr>
            <p:ph type="dt" sz="half" idx="11"/>
          </p:nvPr>
        </p:nvSpPr>
        <p:spPr/>
        <p:txBody>
          <a:bodyPr/>
          <a:lstStyle/>
          <a:p>
            <a:fld id="{3577F282-C3A1-463C-89AE-E2D4C73B08EC}" type="datetime1">
              <a:rPr lang="en-US" smtClean="0">
                <a:latin typeface="+mn-lt"/>
              </a:rPr>
              <a:t>4/15/2025</a:t>
            </a:fld>
            <a:endParaRPr lang="en-US">
              <a:latin typeface="+mn-lt"/>
            </a:endParaRPr>
          </a:p>
        </p:txBody>
      </p:sp>
      <p:sp>
        <p:nvSpPr>
          <p:cNvPr id="6" name="Slide Number Placeholder 5">
            <a:extLst>
              <a:ext uri="{FF2B5EF4-FFF2-40B4-BE49-F238E27FC236}">
                <a16:creationId xmlns:a16="http://schemas.microsoft.com/office/drawing/2014/main" id="{C525E984-2D04-7B87-C921-F5D693F046EF}"/>
              </a:ext>
            </a:extLst>
          </p:cNvPr>
          <p:cNvSpPr>
            <a:spLocks noGrp="1"/>
          </p:cNvSpPr>
          <p:nvPr>
            <p:ph type="sldNum" sz="quarter" idx="12"/>
          </p:nvPr>
        </p:nvSpPr>
        <p:spPr/>
        <p:txBody>
          <a:bodyPr/>
          <a:lstStyle/>
          <a:p>
            <a:fld id="{294A09A9-5501-47C1-A89A-A340965A2BE2}" type="slidenum">
              <a:rPr lang="en-US" smtClean="0"/>
              <a:pPr/>
              <a:t>51</a:t>
            </a:fld>
            <a:endParaRPr lang="en-US">
              <a:latin typeface="+mn-lt"/>
            </a:endParaRPr>
          </a:p>
        </p:txBody>
      </p:sp>
      <p:sp>
        <p:nvSpPr>
          <p:cNvPr id="8" name="Subtitle 2">
            <a:extLst>
              <a:ext uri="{FF2B5EF4-FFF2-40B4-BE49-F238E27FC236}">
                <a16:creationId xmlns:a16="http://schemas.microsoft.com/office/drawing/2014/main" id="{6A1533DD-4CE4-BA57-B70E-352692A3D897}"/>
              </a:ext>
            </a:extLst>
          </p:cNvPr>
          <p:cNvSpPr txBox="1">
            <a:spLocks/>
          </p:cNvSpPr>
          <p:nvPr/>
        </p:nvSpPr>
        <p:spPr>
          <a:xfrm>
            <a:off x="594360" y="2212258"/>
            <a:ext cx="11283008" cy="403614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endParaRPr lang="en-GB" sz="2000" b="1">
              <a:solidFill>
                <a:schemeClr val="bg1"/>
              </a:solidFill>
              <a:latin typeface="Cambria"/>
            </a:endParaRPr>
          </a:p>
        </p:txBody>
      </p:sp>
      <p:sp>
        <p:nvSpPr>
          <p:cNvPr id="3" name="Title 1">
            <a:extLst>
              <a:ext uri="{FF2B5EF4-FFF2-40B4-BE49-F238E27FC236}">
                <a16:creationId xmlns:a16="http://schemas.microsoft.com/office/drawing/2014/main" id="{086CB888-8EE1-1EC5-B99F-516AF41E6EB6}"/>
              </a:ext>
            </a:extLst>
          </p:cNvPr>
          <p:cNvSpPr txBox="1">
            <a:spLocks/>
          </p:cNvSpPr>
          <p:nvPr/>
        </p:nvSpPr>
        <p:spPr>
          <a:xfrm>
            <a:off x="513080" y="-755317"/>
            <a:ext cx="10873740" cy="1680205"/>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High Level Diagram</a:t>
            </a:r>
          </a:p>
        </p:txBody>
      </p:sp>
      <p:pic>
        <p:nvPicPr>
          <p:cNvPr id="7" name="Picture 6" descr="A diagram of a workflow">
            <a:extLst>
              <a:ext uri="{FF2B5EF4-FFF2-40B4-BE49-F238E27FC236}">
                <a16:creationId xmlns:a16="http://schemas.microsoft.com/office/drawing/2014/main" id="{6E0F6FCA-FA99-8E37-5A28-1952C97DF1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1040" y="1256359"/>
            <a:ext cx="8057208" cy="5323512"/>
          </a:xfrm>
          <a:prstGeom prst="rect">
            <a:avLst/>
          </a:prstGeom>
        </p:spPr>
      </p:pic>
      <p:pic>
        <p:nvPicPr>
          <p:cNvPr id="12" name="Picture 11">
            <a:extLst>
              <a:ext uri="{FF2B5EF4-FFF2-40B4-BE49-F238E27FC236}">
                <a16:creationId xmlns:a16="http://schemas.microsoft.com/office/drawing/2014/main" id="{73E177D5-D146-9F9B-85B0-8FE6AA2DC92F}"/>
              </a:ext>
            </a:extLst>
          </p:cNvPr>
          <p:cNvPicPr>
            <a:picLocks noChangeAspect="1"/>
          </p:cNvPicPr>
          <p:nvPr/>
        </p:nvPicPr>
        <p:blipFill>
          <a:blip r:embed="rId3"/>
          <a:srcRect l="16001" t="15408" r="15333" b="14074"/>
          <a:stretch/>
        </p:blipFill>
        <p:spPr>
          <a:xfrm>
            <a:off x="4394200" y="3306920"/>
            <a:ext cx="899160" cy="923409"/>
          </a:xfrm>
          <a:prstGeom prst="rect">
            <a:avLst/>
          </a:prstGeom>
        </p:spPr>
      </p:pic>
      <p:pic>
        <p:nvPicPr>
          <p:cNvPr id="14" name="Picture 13">
            <a:extLst>
              <a:ext uri="{FF2B5EF4-FFF2-40B4-BE49-F238E27FC236}">
                <a16:creationId xmlns:a16="http://schemas.microsoft.com/office/drawing/2014/main" id="{52656D6F-6467-CA88-8CF3-DDD8261B7643}"/>
              </a:ext>
            </a:extLst>
          </p:cNvPr>
          <p:cNvPicPr>
            <a:picLocks noChangeAspect="1"/>
          </p:cNvPicPr>
          <p:nvPr/>
        </p:nvPicPr>
        <p:blipFill>
          <a:blip r:embed="rId4"/>
          <a:stretch>
            <a:fillRect/>
          </a:stretch>
        </p:blipFill>
        <p:spPr>
          <a:xfrm>
            <a:off x="3553714" y="2212258"/>
            <a:ext cx="988516" cy="248170"/>
          </a:xfrm>
          <a:prstGeom prst="rect">
            <a:avLst/>
          </a:prstGeom>
        </p:spPr>
      </p:pic>
    </p:spTree>
    <p:extLst>
      <p:ext uri="{BB962C8B-B14F-4D97-AF65-F5344CB8AC3E}">
        <p14:creationId xmlns:p14="http://schemas.microsoft.com/office/powerpoint/2010/main" val="3827897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BF9EE-6988-CD95-0608-AE29F71E2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E4E1B-944B-D529-94FE-3E89868A3B7F}"/>
              </a:ext>
            </a:extLst>
          </p:cNvPr>
          <p:cNvSpPr>
            <a:spLocks noGrp="1"/>
          </p:cNvSpPr>
          <p:nvPr>
            <p:ph type="title"/>
          </p:nvPr>
        </p:nvSpPr>
        <p:spPr/>
        <p:txBody>
          <a:bodyPr/>
          <a:lstStyle/>
          <a:p>
            <a:pPr marR="0" lvl="0" algn="l" defTabSz="914400" rtl="0" eaLnBrk="1" fontAlgn="auto" latinLnBrk="0" hangingPunct="1">
              <a:lnSpc>
                <a:spcPct val="100000"/>
              </a:lnSpc>
              <a:spcBef>
                <a:spcPct val="20000"/>
              </a:spcBef>
              <a:spcAft>
                <a:spcPts val="0"/>
              </a:spcAft>
              <a:buClrTx/>
              <a:buSzTx/>
              <a:tabLst/>
              <a:defRPr/>
            </a:pPr>
            <a:r>
              <a:rPr kumimoji="0" lang="en-GB" sz="4400" i="0" u="none" strike="noStrike" kern="1200" cap="none" spc="0" normalizeH="0" baseline="0" noProof="0">
                <a:ln>
                  <a:noFill/>
                </a:ln>
                <a:solidFill>
                  <a:schemeClr val="bg1">
                    <a:lumMod val="75000"/>
                    <a:lumOff val="25000"/>
                  </a:schemeClr>
                </a:solidFill>
                <a:effectLst/>
                <a:uLnTx/>
                <a:uFillTx/>
                <a:latin typeface="Cambria"/>
                <a:ea typeface="+mn-ea"/>
                <a:cs typeface="+mn-cs"/>
              </a:rPr>
              <a:t>Prompt Optimization Techniques Used</a:t>
            </a:r>
          </a:p>
        </p:txBody>
      </p:sp>
      <p:pic>
        <p:nvPicPr>
          <p:cNvPr id="12" name="Content Placeholder 10">
            <a:extLst>
              <a:ext uri="{FF2B5EF4-FFF2-40B4-BE49-F238E27FC236}">
                <a16:creationId xmlns:a16="http://schemas.microsoft.com/office/drawing/2014/main" id="{F0F8CD1B-8464-9BC9-D02B-F6D521BB2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0B67B74-2356-0C7C-2830-14AE15156D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CBD2A961-0CAC-3FB0-645F-956072352FFC}"/>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968C1ED-27FB-7A05-E19C-33DB00FF50F0}"/>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AF5DC4C4-1CB7-3EDC-B75C-8CFD68C9BAFE}"/>
              </a:ext>
            </a:extLst>
          </p:cNvPr>
          <p:cNvSpPr txBox="1">
            <a:spLocks/>
          </p:cNvSpPr>
          <p:nvPr/>
        </p:nvSpPr>
        <p:spPr>
          <a:xfrm>
            <a:off x="594360" y="2320413"/>
            <a:ext cx="10972800" cy="3927987"/>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just" defTabSz="914400" rtl="0" eaLnBrk="1" fontAlgn="auto" latinLnBrk="0" hangingPunct="1">
              <a:lnSpc>
                <a:spcPct val="100000"/>
              </a:lnSpc>
              <a:spcBef>
                <a:spcPct val="20000"/>
              </a:spcBef>
              <a:spcAft>
                <a:spcPts val="0"/>
              </a:spcAft>
              <a:buClrTx/>
              <a:buSzTx/>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Question Generation:</a:t>
            </a:r>
          </a:p>
          <a:p>
            <a:pPr marR="0" lvl="0" algn="just" defTabSz="914400" rtl="0" eaLnBrk="1" fontAlgn="auto" latinLnBrk="0" hangingPunct="1">
              <a:lnSpc>
                <a:spcPct val="100000"/>
              </a:lnSpc>
              <a:spcBef>
                <a:spcPct val="20000"/>
              </a:spcBef>
              <a:spcAft>
                <a:spcPts val="0"/>
              </a:spcAft>
              <a:buClrTx/>
              <a:buSzTx/>
              <a:tabLst/>
              <a:defRPr/>
            </a:pPr>
            <a:endParaRPr kumimoji="0" lang="en-GB" sz="1100" b="1"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indent="-342900" algn="just">
              <a:buFont typeface="Arial" panose="020B0604020202020204" pitchFamily="34" charset="0"/>
              <a:buChar char="•"/>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Chain of thought reasoning: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prompts explicitly uses "Let's think step by step..." to encourage the model to break down the problem and provide a more reasoned response.</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Role-based prompting: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 within the question generation agent instructs the model to act in a certain role.</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Contextual Prompting: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code utilizes contextual prompting by providing the model with data obtained from web searches. </a:t>
            </a:r>
          </a:p>
          <a:p>
            <a:pPr marL="342900" indent="-342900" algn="just">
              <a:buFont typeface="Arial" panose="020B0604020202020204" pitchFamily="34" charset="0"/>
              <a:buChar char="•"/>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Zero-shot prompting: </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Provides the model with research data and instructions on the desired format (JSON), without explicit examples.</a:t>
            </a:r>
            <a:endPar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Structured Output:</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prompts explicitly request the model to return output in a specific JSON format.</a:t>
            </a:r>
          </a:p>
          <a:p>
            <a:pPr marR="0" lvl="0" algn="just" defTabSz="914400" rtl="0" eaLnBrk="1" fontAlgn="auto" latinLnBrk="0" hangingPunct="1">
              <a:lnSpc>
                <a:spcPct val="100000"/>
              </a:lnSpc>
              <a:spcBef>
                <a:spcPct val="20000"/>
              </a:spcBef>
              <a:spcAft>
                <a:spcPts val="0"/>
              </a:spcAft>
              <a:buClrTx/>
              <a:buSzTx/>
              <a:tabLst/>
              <a:defRPr/>
            </a:pPr>
            <a:endPar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R="0" lvl="0" algn="just" defTabSz="914400" rtl="0" eaLnBrk="1" fontAlgn="auto" latinLnBrk="0" hangingPunct="1">
              <a:lnSpc>
                <a:spcPct val="100000"/>
              </a:lnSpc>
              <a:spcBef>
                <a:spcPct val="20000"/>
              </a:spcBef>
              <a:spcAft>
                <a:spcPts val="0"/>
              </a:spcAft>
              <a:buClrTx/>
              <a:buSzTx/>
              <a:tabLst/>
              <a:defRPr/>
            </a:pPr>
            <a:endPar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26705999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BF017-6D4E-3C50-8268-D877D099B7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E8C56D-F997-8534-623C-F1038C828434}"/>
              </a:ext>
            </a:extLst>
          </p:cNvPr>
          <p:cNvSpPr>
            <a:spLocks noGrp="1"/>
          </p:cNvSpPr>
          <p:nvPr>
            <p:ph type="title"/>
          </p:nvPr>
        </p:nvSpPr>
        <p:spPr/>
        <p:txBody>
          <a:bodyPr/>
          <a:lstStyle/>
          <a:p>
            <a:pPr marR="0" lvl="0" algn="l" defTabSz="914400" rtl="0" eaLnBrk="1" fontAlgn="auto" latinLnBrk="0" hangingPunct="1">
              <a:lnSpc>
                <a:spcPct val="100000"/>
              </a:lnSpc>
              <a:spcBef>
                <a:spcPct val="20000"/>
              </a:spcBef>
              <a:spcAft>
                <a:spcPts val="0"/>
              </a:spcAft>
              <a:buClrTx/>
              <a:buSzTx/>
              <a:tabLst/>
              <a:defRPr/>
            </a:pPr>
            <a:r>
              <a:rPr kumimoji="0" lang="en-GB" sz="4400" i="0" u="none" strike="noStrike" kern="1200" cap="none" spc="0" normalizeH="0" baseline="0" noProof="0">
                <a:ln>
                  <a:noFill/>
                </a:ln>
                <a:solidFill>
                  <a:schemeClr val="bg1">
                    <a:lumMod val="75000"/>
                    <a:lumOff val="25000"/>
                  </a:schemeClr>
                </a:solidFill>
                <a:effectLst/>
                <a:uLnTx/>
                <a:uFillTx/>
                <a:latin typeface="Cambria"/>
                <a:ea typeface="+mn-ea"/>
                <a:cs typeface="+mn-cs"/>
              </a:rPr>
              <a:t>Prompt Optimization Techniques Used</a:t>
            </a:r>
          </a:p>
        </p:txBody>
      </p:sp>
      <p:pic>
        <p:nvPicPr>
          <p:cNvPr id="12" name="Content Placeholder 10">
            <a:extLst>
              <a:ext uri="{FF2B5EF4-FFF2-40B4-BE49-F238E27FC236}">
                <a16:creationId xmlns:a16="http://schemas.microsoft.com/office/drawing/2014/main" id="{11E1541B-9237-34EE-1D76-8B03D0CFB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232B5025-20B2-5706-4641-C5335BF9BEF9}"/>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7A8F7CE0-8E37-7A2B-0145-82D8DE4C8AE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C1E469D-8974-8C7D-0EEE-E9286C845FF0}"/>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553E2BAF-A388-631F-D2FB-554DCF60016B}"/>
              </a:ext>
            </a:extLst>
          </p:cNvPr>
          <p:cNvSpPr txBox="1">
            <a:spLocks/>
          </p:cNvSpPr>
          <p:nvPr/>
        </p:nvSpPr>
        <p:spPr>
          <a:xfrm>
            <a:off x="594360" y="2320413"/>
            <a:ext cx="10972800" cy="3927987"/>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just" defTabSz="914400" rtl="0" eaLnBrk="1" fontAlgn="auto" latinLnBrk="0" hangingPunct="1">
              <a:lnSpc>
                <a:spcPct val="100000"/>
              </a:lnSpc>
              <a:spcBef>
                <a:spcPct val="20000"/>
              </a:spcBef>
              <a:spcAft>
                <a:spcPts val="0"/>
              </a:spcAft>
              <a:buClrTx/>
              <a:buSzTx/>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 Document Grading and RAG Context Generation:</a:t>
            </a:r>
          </a:p>
          <a:p>
            <a:pPr marR="0" lvl="0" algn="just" defTabSz="914400" rtl="0" eaLnBrk="1" fontAlgn="auto" latinLnBrk="0" hangingPunct="1">
              <a:lnSpc>
                <a:spcPct val="100000"/>
              </a:lnSpc>
              <a:spcBef>
                <a:spcPct val="20000"/>
              </a:spcBef>
              <a:spcAft>
                <a:spcPts val="0"/>
              </a:spcAft>
              <a:buClrTx/>
              <a:buSzTx/>
              <a:tabLst/>
              <a:defRPr/>
            </a:pPr>
            <a:endParaRPr kumimoji="0" lang="en-GB" sz="1100" b="1"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Role prompting: </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The </a:t>
            </a:r>
            <a:r>
              <a:rPr kumimoji="0" lang="en-GB" sz="2400" i="0" u="none" strike="noStrike" kern="1200" cap="none" spc="0" normalizeH="0" baseline="0" noProof="0" err="1">
                <a:ln>
                  <a:noFill/>
                </a:ln>
                <a:solidFill>
                  <a:schemeClr val="bg1">
                    <a:lumMod val="75000"/>
                    <a:lumOff val="25000"/>
                  </a:schemeClr>
                </a:solidFill>
                <a:effectLst/>
                <a:uLnTx/>
                <a:uFillTx/>
                <a:latin typeface="Cambria"/>
                <a:ea typeface="+mn-ea"/>
                <a:cs typeface="+mn-cs"/>
              </a:rPr>
              <a:t>grade_documents</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function uses role prompting by instructing the model, "You are an expert grader assessing relevance of a retrieved document to a user question."</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Few-shot prompting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 lists explicit rules, such as "If the document contains keyword(s) or semantic meaning related to the question, grade it as relevant." and "Your grade should be either 'yes' or 'no'." This guides the model's response without providing specific examples.</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Contextual Prompting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prompts include the "Retrieved document" and "User question" to provide the model with the necessary context for grading.</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Binary output prompting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 forces the model to choose between two outputs "yes" or "no".</a:t>
            </a:r>
          </a:p>
          <a:p>
            <a:pPr marR="0" lvl="0" algn="just" defTabSz="914400" rtl="0" eaLnBrk="1" fontAlgn="auto" latinLnBrk="0" hangingPunct="1">
              <a:lnSpc>
                <a:spcPct val="100000"/>
              </a:lnSpc>
              <a:spcBef>
                <a:spcPct val="20000"/>
              </a:spcBef>
              <a:spcAft>
                <a:spcPts val="0"/>
              </a:spcAft>
              <a:buClrTx/>
              <a:buSzTx/>
              <a:tabLst/>
              <a:defRPr/>
            </a:pPr>
            <a:endPar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21909546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F7C2A-C433-3EDE-B84D-56F7AF7B65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CBD545-00EB-8749-4C57-0EC81C12ADB6}"/>
              </a:ext>
            </a:extLst>
          </p:cNvPr>
          <p:cNvSpPr>
            <a:spLocks noGrp="1"/>
          </p:cNvSpPr>
          <p:nvPr>
            <p:ph type="title"/>
          </p:nvPr>
        </p:nvSpPr>
        <p:spPr>
          <a:xfrm>
            <a:off x="407552" y="345889"/>
            <a:ext cx="10972800" cy="1574317"/>
          </a:xfrm>
        </p:spPr>
        <p:txBody>
          <a:bodyPr/>
          <a:lstStyle/>
          <a:p>
            <a:r>
              <a:rPr lang="en-US"/>
              <a:t>Implementation</a:t>
            </a:r>
          </a:p>
        </p:txBody>
      </p:sp>
      <p:pic>
        <p:nvPicPr>
          <p:cNvPr id="12" name="Content Placeholder 10">
            <a:extLst>
              <a:ext uri="{FF2B5EF4-FFF2-40B4-BE49-F238E27FC236}">
                <a16:creationId xmlns:a16="http://schemas.microsoft.com/office/drawing/2014/main" id="{2EAB77A2-99A4-17B3-56B8-573718A2B2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9D9BEC96-47EF-7261-995F-D364B2595731}"/>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666630FD-525D-FAE0-74BE-4219B2CF9CB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62E195A-8ED6-DA0B-8099-06599EF9F201}"/>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10" name="Picture 9" descr="A screenshot of a computer screen&#10;&#10;AI-generated content may be incorrect.">
            <a:extLst>
              <a:ext uri="{FF2B5EF4-FFF2-40B4-BE49-F238E27FC236}">
                <a16:creationId xmlns:a16="http://schemas.microsoft.com/office/drawing/2014/main" id="{41561B56-FD85-5FDB-C74F-F1FFE581E59A}"/>
              </a:ext>
            </a:extLst>
          </p:cNvPr>
          <p:cNvPicPr>
            <a:picLocks noChangeAspect="1"/>
          </p:cNvPicPr>
          <p:nvPr/>
        </p:nvPicPr>
        <p:blipFill>
          <a:blip r:embed="rId4">
            <a:extLst>
              <a:ext uri="{28A0092B-C50C-407E-A947-70E740481C1C}">
                <a14:useLocalDpi xmlns:a14="http://schemas.microsoft.com/office/drawing/2010/main" val="0"/>
              </a:ext>
            </a:extLst>
          </a:blip>
          <a:srcRect l="7896" t="6685" r="5497" b="4778"/>
          <a:stretch/>
        </p:blipFill>
        <p:spPr>
          <a:xfrm>
            <a:off x="6049183" y="176529"/>
            <a:ext cx="5842000" cy="6071871"/>
          </a:xfrm>
          <a:prstGeom prst="rect">
            <a:avLst/>
          </a:prstGeom>
        </p:spPr>
      </p:pic>
      <p:sp>
        <p:nvSpPr>
          <p:cNvPr id="16" name="Title 1">
            <a:extLst>
              <a:ext uri="{FF2B5EF4-FFF2-40B4-BE49-F238E27FC236}">
                <a16:creationId xmlns:a16="http://schemas.microsoft.com/office/drawing/2014/main" id="{23A158B0-4898-C333-E1B6-BA9381D03396}"/>
              </a:ext>
            </a:extLst>
          </p:cNvPr>
          <p:cNvSpPr txBox="1">
            <a:spLocks/>
          </p:cNvSpPr>
          <p:nvPr/>
        </p:nvSpPr>
        <p:spPr>
          <a:xfrm>
            <a:off x="407552" y="2251676"/>
            <a:ext cx="10972800" cy="537229"/>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50000"/>
              </a:lnSpc>
              <a:buFont typeface="Arial" panose="020B0604020202020204" pitchFamily="34" charset="0"/>
              <a:buChar char="•"/>
            </a:pPr>
            <a:r>
              <a:rPr lang="en-US" sz="2200" b="0" spc="0">
                <a:latin typeface="Cambria"/>
                <a:ea typeface="+mn-ea"/>
                <a:cs typeface="+mn-cs"/>
              </a:rPr>
              <a:t>Research Agent</a:t>
            </a:r>
          </a:p>
        </p:txBody>
      </p:sp>
    </p:spTree>
    <p:extLst>
      <p:ext uri="{BB962C8B-B14F-4D97-AF65-F5344CB8AC3E}">
        <p14:creationId xmlns:p14="http://schemas.microsoft.com/office/powerpoint/2010/main" val="38885420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F43AB-7F2F-4A46-56CC-5A13BB6E62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1363F1-7675-C8AC-8A07-3DE674410B89}"/>
              </a:ext>
            </a:extLst>
          </p:cNvPr>
          <p:cNvSpPr>
            <a:spLocks noGrp="1"/>
          </p:cNvSpPr>
          <p:nvPr>
            <p:ph type="title"/>
          </p:nvPr>
        </p:nvSpPr>
        <p:spPr>
          <a:xfrm>
            <a:off x="407552" y="345889"/>
            <a:ext cx="10972800" cy="1574317"/>
          </a:xfrm>
        </p:spPr>
        <p:txBody>
          <a:bodyPr/>
          <a:lstStyle/>
          <a:p>
            <a:r>
              <a:rPr lang="en-US"/>
              <a:t>Implementation</a:t>
            </a:r>
          </a:p>
        </p:txBody>
      </p:sp>
      <p:pic>
        <p:nvPicPr>
          <p:cNvPr id="12" name="Content Placeholder 10">
            <a:extLst>
              <a:ext uri="{FF2B5EF4-FFF2-40B4-BE49-F238E27FC236}">
                <a16:creationId xmlns:a16="http://schemas.microsoft.com/office/drawing/2014/main" id="{ECBFC98A-4794-ACAB-C649-95743532A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2DE5A72F-C11A-3EB9-36B5-3C2BB9AB953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D15C0C78-032B-79AF-C785-82E76D3DCA0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31E0547-FBD8-A443-3FDD-98304891BD1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15" name="Picture 14" descr="A screenshot of a computer program&#10;&#10;AI-generated content may be incorrect.">
            <a:extLst>
              <a:ext uri="{FF2B5EF4-FFF2-40B4-BE49-F238E27FC236}">
                <a16:creationId xmlns:a16="http://schemas.microsoft.com/office/drawing/2014/main" id="{2A2206C0-BEF8-383F-7EA9-46E4B1DE2181}"/>
              </a:ext>
            </a:extLst>
          </p:cNvPr>
          <p:cNvPicPr>
            <a:picLocks noChangeAspect="1"/>
          </p:cNvPicPr>
          <p:nvPr/>
        </p:nvPicPr>
        <p:blipFill>
          <a:blip r:embed="rId4">
            <a:extLst>
              <a:ext uri="{28A0092B-C50C-407E-A947-70E740481C1C}">
                <a14:useLocalDpi xmlns:a14="http://schemas.microsoft.com/office/drawing/2010/main" val="0"/>
              </a:ext>
            </a:extLst>
          </a:blip>
          <a:srcRect l="6975" t="6223" r="3500" b="3260"/>
          <a:stretch/>
        </p:blipFill>
        <p:spPr>
          <a:xfrm>
            <a:off x="6257847" y="285113"/>
            <a:ext cx="5633336" cy="6207761"/>
          </a:xfrm>
          <a:prstGeom prst="rect">
            <a:avLst/>
          </a:prstGeom>
        </p:spPr>
      </p:pic>
      <p:sp>
        <p:nvSpPr>
          <p:cNvPr id="3" name="Title 1">
            <a:extLst>
              <a:ext uri="{FF2B5EF4-FFF2-40B4-BE49-F238E27FC236}">
                <a16:creationId xmlns:a16="http://schemas.microsoft.com/office/drawing/2014/main" id="{9007A2F5-0409-D83E-D352-2196DADBA55A}"/>
              </a:ext>
            </a:extLst>
          </p:cNvPr>
          <p:cNvSpPr txBox="1">
            <a:spLocks/>
          </p:cNvSpPr>
          <p:nvPr/>
        </p:nvSpPr>
        <p:spPr>
          <a:xfrm>
            <a:off x="407552" y="2251676"/>
            <a:ext cx="10972800" cy="537229"/>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50000"/>
              </a:lnSpc>
              <a:buFont typeface="Arial" panose="020B0604020202020204" pitchFamily="34" charset="0"/>
              <a:buChar char="•"/>
            </a:pPr>
            <a:r>
              <a:rPr lang="en-US" sz="2200" b="0" spc="0">
                <a:latin typeface="Cambria"/>
                <a:ea typeface="+mn-ea"/>
                <a:cs typeface="+mn-cs"/>
              </a:rPr>
              <a:t>Question Generation Agent</a:t>
            </a:r>
          </a:p>
        </p:txBody>
      </p:sp>
    </p:spTree>
    <p:extLst>
      <p:ext uri="{BB962C8B-B14F-4D97-AF65-F5344CB8AC3E}">
        <p14:creationId xmlns:p14="http://schemas.microsoft.com/office/powerpoint/2010/main" val="904881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FB60E-6047-0AC5-F094-CC4ABC70C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E5B96-A605-D21C-8BF1-CC1FFE2674D0}"/>
              </a:ext>
            </a:extLst>
          </p:cNvPr>
          <p:cNvSpPr>
            <a:spLocks noGrp="1"/>
          </p:cNvSpPr>
          <p:nvPr>
            <p:ph type="title"/>
          </p:nvPr>
        </p:nvSpPr>
        <p:spPr>
          <a:xfrm>
            <a:off x="407552" y="345889"/>
            <a:ext cx="10972800" cy="1574317"/>
          </a:xfrm>
        </p:spPr>
        <p:txBody>
          <a:bodyPr/>
          <a:lstStyle/>
          <a:p>
            <a:r>
              <a:rPr lang="en-US"/>
              <a:t>Corrective </a:t>
            </a:r>
            <a:br>
              <a:rPr lang="en-US"/>
            </a:br>
            <a:r>
              <a:rPr lang="en-US"/>
              <a:t>RAG </a:t>
            </a:r>
          </a:p>
        </p:txBody>
      </p:sp>
      <p:pic>
        <p:nvPicPr>
          <p:cNvPr id="12" name="Content Placeholder 10">
            <a:extLst>
              <a:ext uri="{FF2B5EF4-FFF2-40B4-BE49-F238E27FC236}">
                <a16:creationId xmlns:a16="http://schemas.microsoft.com/office/drawing/2014/main" id="{BA02BF42-E3E5-24E3-E084-263588E3E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C006D9B4-EC68-1FD5-04C9-C6E5C56DD62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762B630-E247-8589-26CC-EFDABEB0F449}"/>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BA422C0-BD75-64F4-7F60-4DC3D2AD3AA7}"/>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5" name="Picture 4" descr="A screen shot of a computer screen&#10;&#10;AI-generated content may be incorrect.">
            <a:extLst>
              <a:ext uri="{FF2B5EF4-FFF2-40B4-BE49-F238E27FC236}">
                <a16:creationId xmlns:a16="http://schemas.microsoft.com/office/drawing/2014/main" id="{29CCA3C0-C92E-B229-5D31-5EB06981D836}"/>
              </a:ext>
            </a:extLst>
          </p:cNvPr>
          <p:cNvPicPr>
            <a:picLocks noChangeAspect="1"/>
          </p:cNvPicPr>
          <p:nvPr/>
        </p:nvPicPr>
        <p:blipFill>
          <a:blip r:embed="rId4">
            <a:extLst>
              <a:ext uri="{28A0092B-C50C-407E-A947-70E740481C1C}">
                <a14:useLocalDpi xmlns:a14="http://schemas.microsoft.com/office/drawing/2010/main" val="0"/>
              </a:ext>
            </a:extLst>
          </a:blip>
          <a:srcRect l="2489" t="5044" r="48851" b="4055"/>
          <a:stretch/>
        </p:blipFill>
        <p:spPr>
          <a:xfrm>
            <a:off x="5689600" y="152849"/>
            <a:ext cx="4734560" cy="6233982"/>
          </a:xfrm>
          <a:prstGeom prst="rect">
            <a:avLst/>
          </a:prstGeom>
        </p:spPr>
      </p:pic>
    </p:spTree>
    <p:extLst>
      <p:ext uri="{BB962C8B-B14F-4D97-AF65-F5344CB8AC3E}">
        <p14:creationId xmlns:p14="http://schemas.microsoft.com/office/powerpoint/2010/main" val="10408909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72C5C-2085-31D1-87BA-6FFCDA2315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2D9281-53CB-68EB-6F1C-4D4156FC3DC6}"/>
              </a:ext>
            </a:extLst>
          </p:cNvPr>
          <p:cNvSpPr>
            <a:spLocks noGrp="1"/>
          </p:cNvSpPr>
          <p:nvPr>
            <p:ph type="title"/>
          </p:nvPr>
        </p:nvSpPr>
        <p:spPr>
          <a:xfrm>
            <a:off x="594360" y="307737"/>
            <a:ext cx="11283008" cy="1574317"/>
          </a:xfrm>
        </p:spPr>
        <p:txBody>
          <a:bodyPr/>
          <a:lstStyle/>
          <a:p>
            <a:r>
              <a:rPr lang="en-GB" sz="3200"/>
              <a:t>Multi-Model Agentic Workflow With </a:t>
            </a:r>
            <a:r>
              <a:rPr lang="en-US" sz="3200"/>
              <a:t>Confidence-Based </a:t>
            </a:r>
            <a:r>
              <a:rPr lang="en-GB" sz="3200"/>
              <a:t>Fallback And Arbitration Mechanism for Answer Evaluation and Feedback Generation</a:t>
            </a:r>
            <a:endParaRPr lang="en-US" sz="3200"/>
          </a:p>
        </p:txBody>
      </p:sp>
      <p:sp>
        <p:nvSpPr>
          <p:cNvPr id="5" name="Date Placeholder 4">
            <a:extLst>
              <a:ext uri="{FF2B5EF4-FFF2-40B4-BE49-F238E27FC236}">
                <a16:creationId xmlns:a16="http://schemas.microsoft.com/office/drawing/2014/main" id="{B9BC5CA2-220C-7415-840F-18B863D4F801}"/>
              </a:ext>
            </a:extLst>
          </p:cNvPr>
          <p:cNvSpPr>
            <a:spLocks noGrp="1"/>
          </p:cNvSpPr>
          <p:nvPr>
            <p:ph type="dt" sz="half" idx="11"/>
          </p:nvPr>
        </p:nvSpPr>
        <p:spPr/>
        <p:txBody>
          <a:bodyPr/>
          <a:lstStyle/>
          <a:p>
            <a:fld id="{3577F282-C3A1-463C-89AE-E2D4C73B08EC}" type="datetime1">
              <a:rPr lang="en-US" smtClean="0">
                <a:latin typeface="+mn-lt"/>
              </a:rPr>
              <a:t>4/15/2025</a:t>
            </a:fld>
            <a:endParaRPr lang="en-US">
              <a:latin typeface="+mn-lt"/>
            </a:endParaRPr>
          </a:p>
        </p:txBody>
      </p:sp>
      <p:sp>
        <p:nvSpPr>
          <p:cNvPr id="6" name="Slide Number Placeholder 5">
            <a:extLst>
              <a:ext uri="{FF2B5EF4-FFF2-40B4-BE49-F238E27FC236}">
                <a16:creationId xmlns:a16="http://schemas.microsoft.com/office/drawing/2014/main" id="{FA5E162D-EB4B-99A4-B447-F35A678B11A6}"/>
              </a:ext>
            </a:extLst>
          </p:cNvPr>
          <p:cNvSpPr>
            <a:spLocks noGrp="1"/>
          </p:cNvSpPr>
          <p:nvPr>
            <p:ph type="sldNum" sz="quarter" idx="12"/>
          </p:nvPr>
        </p:nvSpPr>
        <p:spPr/>
        <p:txBody>
          <a:bodyPr/>
          <a:lstStyle/>
          <a:p>
            <a:fld id="{294A09A9-5501-47C1-A89A-A340965A2BE2}" type="slidenum">
              <a:rPr lang="en-US" smtClean="0"/>
              <a:pPr/>
              <a:t>57</a:t>
            </a:fld>
            <a:endParaRPr lang="en-US">
              <a:latin typeface="+mn-lt"/>
            </a:endParaRPr>
          </a:p>
        </p:txBody>
      </p:sp>
      <p:sp>
        <p:nvSpPr>
          <p:cNvPr id="8" name="Subtitle 2">
            <a:extLst>
              <a:ext uri="{FF2B5EF4-FFF2-40B4-BE49-F238E27FC236}">
                <a16:creationId xmlns:a16="http://schemas.microsoft.com/office/drawing/2014/main" id="{AB58FDE5-3F08-6CC0-EFF6-5E2C991FB15E}"/>
              </a:ext>
            </a:extLst>
          </p:cNvPr>
          <p:cNvSpPr txBox="1">
            <a:spLocks/>
          </p:cNvSpPr>
          <p:nvPr/>
        </p:nvSpPr>
        <p:spPr>
          <a:xfrm>
            <a:off x="594360" y="2212258"/>
            <a:ext cx="11283008" cy="4442542"/>
          </a:xfrm>
          <a:prstGeom prst="rect">
            <a:avLst/>
          </a:prstGeom>
          <a:solidFill>
            <a:schemeClr val="tx1"/>
          </a:solidFill>
        </p:spPr>
        <p:txBody>
          <a:bodyPr vert="horz" lIns="91440" tIns="45720" rIns="91440" bIns="45720" rtlCol="0">
            <a:normAutofit fontScale="925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lang="en-GB" sz="1800">
                <a:solidFill>
                  <a:schemeClr val="bg1"/>
                </a:solidFill>
                <a:latin typeface="Cambria"/>
              </a:rPr>
              <a:t>Employs, multi-modal agentic framework for the evaluation of student responses, integrating confidence-based fallback mechanisms and arbitral synthesis to enhance evaluation robustness and accuracy.  </a:t>
            </a: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lang="en-GB" sz="1800" b="1">
                <a:solidFill>
                  <a:schemeClr val="bg1"/>
                </a:solidFill>
                <a:latin typeface="Cambria"/>
              </a:rPr>
              <a:t>Primary Evaluation Agent (Gemini):</a:t>
            </a:r>
            <a:r>
              <a:rPr lang="en-GB" sz="1800">
                <a:solidFill>
                  <a:schemeClr val="bg1"/>
                </a:solidFill>
                <a:latin typeface="Cambria"/>
              </a:rPr>
              <a:t> The system initiates the evaluation process with the application of Google's Gemini generative model. Gemini performs a contextual analysis of the student's response, generating evaluative feedback and producing a corresponding confidence metric indicative of the model's certainty in its assessment.</a:t>
            </a: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lang="en-GB" sz="1800" b="1">
                <a:solidFill>
                  <a:schemeClr val="bg1"/>
                </a:solidFill>
                <a:latin typeface="Cambria"/>
              </a:rPr>
              <a:t>Secondary Evaluation using both </a:t>
            </a:r>
            <a:r>
              <a:rPr lang="en-GB" sz="1800" b="1" err="1">
                <a:solidFill>
                  <a:schemeClr val="bg1"/>
                </a:solidFill>
                <a:latin typeface="Cambria"/>
              </a:rPr>
              <a:t>DeepSeek</a:t>
            </a:r>
            <a:r>
              <a:rPr lang="en-GB" sz="1800" b="1">
                <a:solidFill>
                  <a:schemeClr val="bg1"/>
                </a:solidFill>
                <a:latin typeface="Cambria"/>
              </a:rPr>
              <a:t> and Llama (via </a:t>
            </a:r>
            <a:r>
              <a:rPr lang="en-GB" sz="1800" b="1" err="1">
                <a:solidFill>
                  <a:schemeClr val="bg1"/>
                </a:solidFill>
                <a:latin typeface="Cambria"/>
              </a:rPr>
              <a:t>OpenRouter</a:t>
            </a:r>
            <a:r>
              <a:rPr lang="en-GB" sz="1800" b="1">
                <a:solidFill>
                  <a:schemeClr val="bg1"/>
                </a:solidFill>
                <a:latin typeface="Cambria"/>
              </a:rPr>
              <a:t>):</a:t>
            </a:r>
            <a:r>
              <a:rPr lang="en-GB" sz="1800">
                <a:solidFill>
                  <a:schemeClr val="bg1"/>
                </a:solidFill>
                <a:latin typeface="Cambria"/>
              </a:rPr>
              <a:t> In instances where the confidence metric generated by Gemini falls below a predefined threshold, the system triggers a fallback mechanism, invoking secondary evaluation agents. This secondary evaluation is conducted through the </a:t>
            </a:r>
            <a:r>
              <a:rPr lang="en-GB" sz="1800" err="1">
                <a:solidFill>
                  <a:schemeClr val="bg1"/>
                </a:solidFill>
                <a:latin typeface="Cambria"/>
              </a:rPr>
              <a:t>OpenRouter</a:t>
            </a:r>
            <a:r>
              <a:rPr lang="en-GB" sz="1800">
                <a:solidFill>
                  <a:schemeClr val="bg1"/>
                </a:solidFill>
                <a:latin typeface="Cambria"/>
              </a:rPr>
              <a:t> API, utilizing </a:t>
            </a:r>
            <a:r>
              <a:rPr lang="en-GB" sz="1800" err="1">
                <a:solidFill>
                  <a:schemeClr val="bg1"/>
                </a:solidFill>
                <a:latin typeface="Cambria"/>
              </a:rPr>
              <a:t>DeepSeek</a:t>
            </a:r>
            <a:r>
              <a:rPr lang="en-GB" sz="1800">
                <a:solidFill>
                  <a:schemeClr val="bg1"/>
                </a:solidFill>
                <a:latin typeface="Cambria"/>
              </a:rPr>
              <a:t> and Llama LLMs to provide independent, parallel assessments of the student response.</a:t>
            </a: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lang="en-GB" sz="1800" b="1">
                <a:solidFill>
                  <a:schemeClr val="bg1"/>
                </a:solidFill>
                <a:latin typeface="Cambria"/>
              </a:rPr>
              <a:t>Arbiter Agent</a:t>
            </a:r>
            <a:r>
              <a:rPr lang="en-GB" sz="1800">
                <a:solidFill>
                  <a:schemeClr val="bg1"/>
                </a:solidFill>
                <a:latin typeface="Cambria"/>
              </a:rPr>
              <a:t>: This agent performs a evaluation of the feedback generated by </a:t>
            </a:r>
            <a:r>
              <a:rPr lang="en-GB" sz="1800" err="1">
                <a:solidFill>
                  <a:schemeClr val="bg1"/>
                </a:solidFill>
                <a:latin typeface="Cambria"/>
              </a:rPr>
              <a:t>DeepSeek</a:t>
            </a:r>
            <a:r>
              <a:rPr lang="en-GB" sz="1800">
                <a:solidFill>
                  <a:schemeClr val="bg1"/>
                </a:solidFill>
                <a:latin typeface="Cambria"/>
              </a:rPr>
              <a:t> and Llama in Secondary Evaluation, creates a consolidated and refined response</a:t>
            </a:r>
            <a:endParaRPr lang="en-GB" sz="1800" b="1">
              <a:solidFill>
                <a:schemeClr val="bg1"/>
              </a:solidFill>
              <a:latin typeface="Cambria"/>
            </a:endParaRPr>
          </a:p>
          <a:p>
            <a:pPr marR="0" lvl="0" algn="l" defTabSz="914400" rtl="0" eaLnBrk="1" fontAlgn="auto" latinLnBrk="0" hangingPunct="1">
              <a:lnSpc>
                <a:spcPct val="150000"/>
              </a:lnSpc>
              <a:spcBef>
                <a:spcPct val="20000"/>
              </a:spcBef>
              <a:spcAft>
                <a:spcPts val="0"/>
              </a:spcAft>
              <a:buClrTx/>
              <a:buSzTx/>
              <a:tabLst/>
              <a:defRPr/>
            </a:pPr>
            <a:endParaRPr kumimoji="0" lang="en-US" sz="18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9369750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8F539-5378-86C0-E860-1E54EB5FB62C}"/>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74702528-151B-DBAD-32E2-5840D48E07AF}"/>
              </a:ext>
            </a:extLst>
          </p:cNvPr>
          <p:cNvSpPr>
            <a:spLocks noGrp="1"/>
          </p:cNvSpPr>
          <p:nvPr>
            <p:ph type="dt" sz="half" idx="11"/>
          </p:nvPr>
        </p:nvSpPr>
        <p:spPr/>
        <p:txBody>
          <a:bodyPr/>
          <a:lstStyle/>
          <a:p>
            <a:fld id="{3577F282-C3A1-463C-89AE-E2D4C73B08EC}" type="datetime1">
              <a:rPr lang="en-US" smtClean="0">
                <a:latin typeface="+mn-lt"/>
              </a:rPr>
              <a:t>4/15/2025</a:t>
            </a:fld>
            <a:endParaRPr lang="en-US">
              <a:latin typeface="+mn-lt"/>
            </a:endParaRPr>
          </a:p>
        </p:txBody>
      </p:sp>
      <p:sp>
        <p:nvSpPr>
          <p:cNvPr id="6" name="Slide Number Placeholder 5">
            <a:extLst>
              <a:ext uri="{FF2B5EF4-FFF2-40B4-BE49-F238E27FC236}">
                <a16:creationId xmlns:a16="http://schemas.microsoft.com/office/drawing/2014/main" id="{82C3AE95-9518-EB0B-0446-11BE749BBD68}"/>
              </a:ext>
            </a:extLst>
          </p:cNvPr>
          <p:cNvSpPr>
            <a:spLocks noGrp="1"/>
          </p:cNvSpPr>
          <p:nvPr>
            <p:ph type="sldNum" sz="quarter" idx="12"/>
          </p:nvPr>
        </p:nvSpPr>
        <p:spPr/>
        <p:txBody>
          <a:bodyPr/>
          <a:lstStyle/>
          <a:p>
            <a:fld id="{294A09A9-5501-47C1-A89A-A340965A2BE2}" type="slidenum">
              <a:rPr lang="en-US" smtClean="0"/>
              <a:pPr/>
              <a:t>58</a:t>
            </a:fld>
            <a:endParaRPr lang="en-US">
              <a:latin typeface="+mn-lt"/>
            </a:endParaRPr>
          </a:p>
        </p:txBody>
      </p:sp>
      <p:sp>
        <p:nvSpPr>
          <p:cNvPr id="8" name="Subtitle 2">
            <a:extLst>
              <a:ext uri="{FF2B5EF4-FFF2-40B4-BE49-F238E27FC236}">
                <a16:creationId xmlns:a16="http://schemas.microsoft.com/office/drawing/2014/main" id="{38125169-DB7D-2BD1-E982-26672538E6DB}"/>
              </a:ext>
            </a:extLst>
          </p:cNvPr>
          <p:cNvSpPr txBox="1">
            <a:spLocks/>
          </p:cNvSpPr>
          <p:nvPr/>
        </p:nvSpPr>
        <p:spPr>
          <a:xfrm>
            <a:off x="594360" y="2212258"/>
            <a:ext cx="11283008" cy="403614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endParaRPr lang="en-GB" sz="2000" b="1">
              <a:solidFill>
                <a:schemeClr val="bg1"/>
              </a:solidFill>
              <a:latin typeface="Cambria"/>
            </a:endParaRPr>
          </a:p>
        </p:txBody>
      </p:sp>
      <p:sp>
        <p:nvSpPr>
          <p:cNvPr id="3" name="Title 1">
            <a:extLst>
              <a:ext uri="{FF2B5EF4-FFF2-40B4-BE49-F238E27FC236}">
                <a16:creationId xmlns:a16="http://schemas.microsoft.com/office/drawing/2014/main" id="{8F51864A-D99B-7C61-06C2-DF2E680B39CF}"/>
              </a:ext>
            </a:extLst>
          </p:cNvPr>
          <p:cNvSpPr txBox="1">
            <a:spLocks/>
          </p:cNvSpPr>
          <p:nvPr/>
        </p:nvSpPr>
        <p:spPr>
          <a:xfrm>
            <a:off x="482600" y="426720"/>
            <a:ext cx="10873740" cy="1680205"/>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High Level</a:t>
            </a:r>
          </a:p>
          <a:p>
            <a:r>
              <a:rPr lang="en-US"/>
              <a:t>Diagram</a:t>
            </a:r>
          </a:p>
        </p:txBody>
      </p:sp>
      <p:pic>
        <p:nvPicPr>
          <p:cNvPr id="4" name="Picture 3" descr="A diagram of a business process">
            <a:extLst>
              <a:ext uri="{FF2B5EF4-FFF2-40B4-BE49-F238E27FC236}">
                <a16:creationId xmlns:a16="http://schemas.microsoft.com/office/drawing/2014/main" id="{E9EA7D32-AED9-F1AE-7E65-42B6FEBBB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1545" y="152400"/>
            <a:ext cx="7000843" cy="6553200"/>
          </a:xfrm>
          <a:prstGeom prst="rect">
            <a:avLst/>
          </a:prstGeom>
        </p:spPr>
      </p:pic>
    </p:spTree>
    <p:extLst>
      <p:ext uri="{BB962C8B-B14F-4D97-AF65-F5344CB8AC3E}">
        <p14:creationId xmlns:p14="http://schemas.microsoft.com/office/powerpoint/2010/main" val="27868957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3188F-1BEE-110C-A2D8-B7B38F306C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AFCC3D-B758-0FBF-1F89-0A0EAC457102}"/>
              </a:ext>
            </a:extLst>
          </p:cNvPr>
          <p:cNvSpPr>
            <a:spLocks noGrp="1"/>
          </p:cNvSpPr>
          <p:nvPr>
            <p:ph type="title"/>
          </p:nvPr>
        </p:nvSpPr>
        <p:spPr/>
        <p:txBody>
          <a:bodyPr/>
          <a:lstStyle/>
          <a:p>
            <a:pPr marR="0" lvl="0" algn="l" defTabSz="914400" rtl="0" eaLnBrk="1" fontAlgn="auto" latinLnBrk="0" hangingPunct="1">
              <a:lnSpc>
                <a:spcPct val="100000"/>
              </a:lnSpc>
              <a:spcBef>
                <a:spcPct val="20000"/>
              </a:spcBef>
              <a:spcAft>
                <a:spcPts val="0"/>
              </a:spcAft>
              <a:buClrTx/>
              <a:buSzTx/>
              <a:tabLst/>
              <a:defRPr/>
            </a:pPr>
            <a:r>
              <a:rPr kumimoji="0" lang="en-GB" sz="4400" i="0" u="none" strike="noStrike" kern="1200" cap="none" spc="0" normalizeH="0" baseline="0" noProof="0">
                <a:ln>
                  <a:noFill/>
                </a:ln>
                <a:solidFill>
                  <a:schemeClr val="bg1">
                    <a:lumMod val="75000"/>
                    <a:lumOff val="25000"/>
                  </a:schemeClr>
                </a:solidFill>
                <a:effectLst/>
                <a:uLnTx/>
                <a:uFillTx/>
                <a:latin typeface="Cambria"/>
                <a:ea typeface="+mn-ea"/>
                <a:cs typeface="+mn-cs"/>
              </a:rPr>
              <a:t>Prompt Optimization Techniques Used</a:t>
            </a:r>
          </a:p>
        </p:txBody>
      </p:sp>
      <p:pic>
        <p:nvPicPr>
          <p:cNvPr id="12" name="Content Placeholder 10">
            <a:extLst>
              <a:ext uri="{FF2B5EF4-FFF2-40B4-BE49-F238E27FC236}">
                <a16:creationId xmlns:a16="http://schemas.microsoft.com/office/drawing/2014/main" id="{CD351994-844A-5375-015D-522BE3096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79A61161-2515-0168-E600-47FD40F03D3E}"/>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D722FEBE-95EE-C09C-3315-28310BCC97E8}"/>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18FB60F-23AA-5B89-C64A-2E258B8196CD}"/>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85E0B95F-36BD-F66D-69FC-F9E7C4414B0E}"/>
              </a:ext>
            </a:extLst>
          </p:cNvPr>
          <p:cNvSpPr txBox="1">
            <a:spLocks/>
          </p:cNvSpPr>
          <p:nvPr/>
        </p:nvSpPr>
        <p:spPr>
          <a:xfrm>
            <a:off x="594360" y="2320413"/>
            <a:ext cx="10972800" cy="3927987"/>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just" defTabSz="914400" rtl="0" eaLnBrk="1" fontAlgn="auto" latinLnBrk="0" hangingPunct="1">
              <a:lnSpc>
                <a:spcPct val="100000"/>
              </a:lnSpc>
              <a:spcBef>
                <a:spcPct val="20000"/>
              </a:spcBef>
              <a:spcAft>
                <a:spcPts val="0"/>
              </a:spcAft>
              <a:buClrTx/>
              <a:buSzTx/>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Answer and Feedback Generation:</a:t>
            </a:r>
          </a:p>
          <a:p>
            <a:pPr marR="0" lvl="0" algn="just" defTabSz="914400" rtl="0" eaLnBrk="1" fontAlgn="auto" latinLnBrk="0" hangingPunct="1">
              <a:lnSpc>
                <a:spcPct val="100000"/>
              </a:lnSpc>
              <a:spcBef>
                <a:spcPct val="20000"/>
              </a:spcBef>
              <a:spcAft>
                <a:spcPts val="0"/>
              </a:spcAft>
              <a:buClrTx/>
              <a:buSzTx/>
              <a:tabLst/>
              <a:defRPr/>
            </a:pPr>
            <a:endParaRPr kumimoji="0" lang="en-GB" sz="1100" b="1"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indent="-342900" algn="just">
              <a:buFont typeface="Arial" panose="020B0604020202020204" pitchFamily="34" charset="0"/>
              <a:buChar char="•"/>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Chain of thought reasoning: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prompts explicitly uses "Let's think step by step..." to encourage the model to break down the problem and provide a more reasoned response.</a:t>
            </a:r>
          </a:p>
          <a:p>
            <a:pPr marL="342900" indent="-342900" algn="just">
              <a:buFont typeface="Arial" panose="020B0604020202020204" pitchFamily="34" charset="0"/>
              <a:buChar char="•"/>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Role-based prompting: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prompts explicitly assign a role to the LLM (e.g., "You are a helpful and kind AI teacher"). This guides the model to adopt a specific persona and response style.</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Contextual Prompting: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prompts provide the LLM with the necessary context (paragraph, question, user answer) directly within the prompt. . </a:t>
            </a:r>
          </a:p>
          <a:p>
            <a:pPr marL="342900" indent="-342900" algn="just">
              <a:buFont typeface="Arial" panose="020B0604020202020204" pitchFamily="34" charset="0"/>
              <a:buChar char="•"/>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Zero-shot prompting: </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Provides the model with research data and instructions on the desired format (JSON), without explicit examples.</a:t>
            </a:r>
            <a:endPar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Structured Output:</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prompts explicitly request the model to return output in a specific JSON format.</a:t>
            </a:r>
          </a:p>
          <a:p>
            <a:pPr marR="0" lvl="0" algn="just" defTabSz="914400" rtl="0" eaLnBrk="1" fontAlgn="auto" latinLnBrk="0" hangingPunct="1">
              <a:lnSpc>
                <a:spcPct val="100000"/>
              </a:lnSpc>
              <a:spcBef>
                <a:spcPct val="20000"/>
              </a:spcBef>
              <a:spcAft>
                <a:spcPts val="0"/>
              </a:spcAft>
              <a:buClrTx/>
              <a:buSzTx/>
              <a:tabLst/>
              <a:defRPr/>
            </a:pPr>
            <a:endPar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R="0" lvl="0" algn="just" defTabSz="914400" rtl="0" eaLnBrk="1" fontAlgn="auto" latinLnBrk="0" hangingPunct="1">
              <a:lnSpc>
                <a:spcPct val="100000"/>
              </a:lnSpc>
              <a:spcBef>
                <a:spcPct val="20000"/>
              </a:spcBef>
              <a:spcAft>
                <a:spcPts val="0"/>
              </a:spcAft>
              <a:buClrTx/>
              <a:buSzTx/>
              <a:tabLst/>
              <a:defRPr/>
            </a:pPr>
            <a:endPar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1601950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a:xfrm>
            <a:off x="594360" y="388625"/>
            <a:ext cx="10873740" cy="1680205"/>
          </a:xfrm>
        </p:spPr>
        <p:txBody>
          <a:bodyPr/>
          <a:lstStyle/>
          <a:p>
            <a:r>
              <a:rPr lang="en-US"/>
              <a:t>Overall </a:t>
            </a:r>
            <a:br>
              <a:rPr lang="en-US"/>
            </a:br>
            <a:r>
              <a:rPr lang="en-US"/>
              <a:t>System </a:t>
            </a:r>
            <a:br>
              <a:rPr lang="en-US"/>
            </a:br>
            <a:r>
              <a:rPr lang="en-US"/>
              <a:t>Diagram</a:t>
            </a:r>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22"/>
          </p:nvPr>
        </p:nvSpPr>
        <p:spPr/>
        <p:txBody>
          <a:bodyPr/>
          <a:lstStyle/>
          <a:p>
            <a:fld id="{294A09A9-5501-47C1-A89A-A340965A2BE2}" type="slidenum">
              <a:rPr lang="en-US" smtClean="0"/>
              <a:pPr/>
              <a:t>6</a:t>
            </a:fld>
            <a:endParaRPr lang="en-US">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21"/>
          </p:nvPr>
        </p:nvSpPr>
        <p:spPr/>
        <p:txBody>
          <a:bodyPr/>
          <a:lstStyle/>
          <a:p>
            <a:fld id="{08BACD30-34F4-4AAC-806C-81F8658A68E7}" type="datetime1">
              <a:rPr lang="en-US" smtClean="0">
                <a:latin typeface="+mn-lt"/>
              </a:rPr>
              <a:t>4/15/2025</a:t>
            </a:fld>
            <a:endParaRPr lang="en-US">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a:t>
            </a:fld>
            <a:endParaRPr lang="en-US" sz="1400" b="1">
              <a:solidFill>
                <a:schemeClr val="bg1"/>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553CCA85-6047-B1F0-724B-EA1B5A9C0C85}"/>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10" name="Freeform 19">
              <a:extLst>
                <a:ext uri="{FF2B5EF4-FFF2-40B4-BE49-F238E27FC236}">
                  <a16:creationId xmlns:a16="http://schemas.microsoft.com/office/drawing/2014/main" id="{97EFB821-35F4-1394-83C6-71A8D33F290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20">
              <a:extLst>
                <a:ext uri="{FF2B5EF4-FFF2-40B4-BE49-F238E27FC236}">
                  <a16:creationId xmlns:a16="http://schemas.microsoft.com/office/drawing/2014/main" id="{0014B015-65EF-AFD8-4A80-89541CB6BE8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21">
              <a:extLst>
                <a:ext uri="{FF2B5EF4-FFF2-40B4-BE49-F238E27FC236}">
                  <a16:creationId xmlns:a16="http://schemas.microsoft.com/office/drawing/2014/main" id="{A71A4DA8-4325-D453-F300-13B364EEBDE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7" name="Picture 16">
            <a:extLst>
              <a:ext uri="{FF2B5EF4-FFF2-40B4-BE49-F238E27FC236}">
                <a16:creationId xmlns:a16="http://schemas.microsoft.com/office/drawing/2014/main" id="{F9EDFFF2-F592-29F3-4F6A-9C306AA1F5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425" y="110495"/>
            <a:ext cx="7116313" cy="6469375"/>
          </a:xfrm>
          <a:prstGeom prst="rect">
            <a:avLst/>
          </a:prstGeom>
        </p:spPr>
      </p:pic>
      <p:pic>
        <p:nvPicPr>
          <p:cNvPr id="3" name="Picture 2">
            <a:extLst>
              <a:ext uri="{FF2B5EF4-FFF2-40B4-BE49-F238E27FC236}">
                <a16:creationId xmlns:a16="http://schemas.microsoft.com/office/drawing/2014/main" id="{91AD7137-F2C5-39B1-33E0-A8A5D6259F4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164687" y="110495"/>
            <a:ext cx="7111788" cy="6469375"/>
          </a:xfrm>
          <a:prstGeom prst="rect">
            <a:avLst/>
          </a:prstGeom>
        </p:spPr>
      </p:pic>
    </p:spTree>
    <p:extLst>
      <p:ext uri="{BB962C8B-B14F-4D97-AF65-F5344CB8AC3E}">
        <p14:creationId xmlns:p14="http://schemas.microsoft.com/office/powerpoint/2010/main" val="2827332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3DABF-1755-DAA4-771C-8850145E00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81A90-678E-4ABB-A30A-5A85CFA144CF}"/>
              </a:ext>
            </a:extLst>
          </p:cNvPr>
          <p:cNvSpPr>
            <a:spLocks noGrp="1"/>
          </p:cNvSpPr>
          <p:nvPr>
            <p:ph type="title"/>
          </p:nvPr>
        </p:nvSpPr>
        <p:spPr>
          <a:xfrm>
            <a:off x="407552" y="-822028"/>
            <a:ext cx="10972800" cy="1574317"/>
          </a:xfrm>
        </p:spPr>
        <p:txBody>
          <a:bodyPr/>
          <a:lstStyle/>
          <a:p>
            <a:r>
              <a:rPr lang="en-US"/>
              <a:t>Implementation - Validate Answer</a:t>
            </a:r>
          </a:p>
        </p:txBody>
      </p:sp>
      <p:pic>
        <p:nvPicPr>
          <p:cNvPr id="12" name="Content Placeholder 10">
            <a:extLst>
              <a:ext uri="{FF2B5EF4-FFF2-40B4-BE49-F238E27FC236}">
                <a16:creationId xmlns:a16="http://schemas.microsoft.com/office/drawing/2014/main" id="{5F7AB12B-40A9-8BAB-7B43-2D9BB6BDE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8106041F-180F-D839-8D46-E9766C449F2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4A51C6B7-D67D-E57E-5C22-3749496BF84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73906761-E173-90D2-32C0-F9F6EE902453}"/>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16" name="Title 1">
            <a:extLst>
              <a:ext uri="{FF2B5EF4-FFF2-40B4-BE49-F238E27FC236}">
                <a16:creationId xmlns:a16="http://schemas.microsoft.com/office/drawing/2014/main" id="{B6CCAF4B-AABF-8619-534D-E7EBF4591CEF}"/>
              </a:ext>
            </a:extLst>
          </p:cNvPr>
          <p:cNvSpPr txBox="1">
            <a:spLocks/>
          </p:cNvSpPr>
          <p:nvPr/>
        </p:nvSpPr>
        <p:spPr>
          <a:xfrm>
            <a:off x="407552" y="1081594"/>
            <a:ext cx="10972800" cy="537229"/>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50000"/>
              </a:lnSpc>
              <a:buFont typeface="Arial" panose="020B0604020202020204" pitchFamily="34" charset="0"/>
              <a:buChar char="•"/>
            </a:pPr>
            <a:endParaRPr lang="en-US" sz="2200" b="0" spc="0">
              <a:latin typeface="Cambria"/>
              <a:ea typeface="+mn-ea"/>
              <a:cs typeface="+mn-cs"/>
            </a:endParaRPr>
          </a:p>
        </p:txBody>
      </p:sp>
      <p:pic>
        <p:nvPicPr>
          <p:cNvPr id="5" name="Picture 4" descr="A computer screen shot of text&#10;&#10;AI-generated content may be incorrect.">
            <a:extLst>
              <a:ext uri="{FF2B5EF4-FFF2-40B4-BE49-F238E27FC236}">
                <a16:creationId xmlns:a16="http://schemas.microsoft.com/office/drawing/2014/main" id="{D40ED79E-7EEB-BD38-600E-1FB2CD714D6B}"/>
              </a:ext>
            </a:extLst>
          </p:cNvPr>
          <p:cNvPicPr>
            <a:picLocks noChangeAspect="1"/>
          </p:cNvPicPr>
          <p:nvPr/>
        </p:nvPicPr>
        <p:blipFill>
          <a:blip r:embed="rId4">
            <a:extLst>
              <a:ext uri="{28A0092B-C50C-407E-A947-70E740481C1C}">
                <a14:useLocalDpi xmlns:a14="http://schemas.microsoft.com/office/drawing/2010/main" val="0"/>
              </a:ext>
            </a:extLst>
          </a:blip>
          <a:srcRect l="5127" t="9167" r="3831" b="6099"/>
          <a:stretch/>
        </p:blipFill>
        <p:spPr>
          <a:xfrm>
            <a:off x="595602" y="874207"/>
            <a:ext cx="10817915" cy="5811072"/>
          </a:xfrm>
          <a:prstGeom prst="rect">
            <a:avLst/>
          </a:prstGeom>
        </p:spPr>
      </p:pic>
    </p:spTree>
    <p:extLst>
      <p:ext uri="{BB962C8B-B14F-4D97-AF65-F5344CB8AC3E}">
        <p14:creationId xmlns:p14="http://schemas.microsoft.com/office/powerpoint/2010/main" val="1248102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174B2-CB92-DA48-FC77-3CEE2BFA47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ADAD8F-2F43-FD10-1C4A-AF1BD88F6836}"/>
              </a:ext>
            </a:extLst>
          </p:cNvPr>
          <p:cNvSpPr>
            <a:spLocks noGrp="1"/>
          </p:cNvSpPr>
          <p:nvPr>
            <p:ph type="title"/>
          </p:nvPr>
        </p:nvSpPr>
        <p:spPr>
          <a:xfrm>
            <a:off x="320095" y="3210672"/>
            <a:ext cx="11571088" cy="1705787"/>
          </a:xfrm>
        </p:spPr>
        <p:txBody>
          <a:bodyPr/>
          <a:lstStyle/>
          <a:p>
            <a:r>
              <a:rPr lang="en-US"/>
              <a:t>Implementation </a:t>
            </a:r>
            <a:br>
              <a:rPr lang="en-US"/>
            </a:br>
            <a:r>
              <a:rPr lang="en-US"/>
              <a:t>of </a:t>
            </a:r>
            <a:br>
              <a:rPr lang="en-US"/>
            </a:br>
            <a:r>
              <a:rPr lang="en-US"/>
              <a:t>Fallback </a:t>
            </a:r>
            <a:br>
              <a:rPr lang="en-US"/>
            </a:br>
            <a:r>
              <a:rPr lang="en-US"/>
              <a:t>Evaluators </a:t>
            </a:r>
            <a:br>
              <a:rPr lang="en-US"/>
            </a:br>
            <a:r>
              <a:rPr lang="en-US"/>
              <a:t>and</a:t>
            </a:r>
            <a:br>
              <a:rPr lang="en-US"/>
            </a:br>
            <a:r>
              <a:rPr lang="en-US"/>
              <a:t>Arbiter</a:t>
            </a:r>
            <a:br>
              <a:rPr lang="en-US"/>
            </a:br>
            <a:endParaRPr lang="en-US"/>
          </a:p>
        </p:txBody>
      </p:sp>
      <p:pic>
        <p:nvPicPr>
          <p:cNvPr id="12" name="Content Placeholder 10">
            <a:extLst>
              <a:ext uri="{FF2B5EF4-FFF2-40B4-BE49-F238E27FC236}">
                <a16:creationId xmlns:a16="http://schemas.microsoft.com/office/drawing/2014/main" id="{30C5A211-B787-FDEE-8E4A-72B8A5E5A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7BCAB1A5-2E62-C561-AB61-56ED4F4F5B2E}"/>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C19BB8A-67E0-EC44-4C17-E9BE3E1B3402}"/>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74B2DB5-5BE0-11AD-9009-FFAD0A836B6A}"/>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Title 1">
            <a:extLst>
              <a:ext uri="{FF2B5EF4-FFF2-40B4-BE49-F238E27FC236}">
                <a16:creationId xmlns:a16="http://schemas.microsoft.com/office/drawing/2014/main" id="{9DEBCD32-A8CF-E0B0-5E23-699DA3B48E74}"/>
              </a:ext>
            </a:extLst>
          </p:cNvPr>
          <p:cNvSpPr txBox="1">
            <a:spLocks/>
          </p:cNvSpPr>
          <p:nvPr/>
        </p:nvSpPr>
        <p:spPr>
          <a:xfrm>
            <a:off x="407552" y="2251676"/>
            <a:ext cx="10972800" cy="537229"/>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50000"/>
              </a:lnSpc>
              <a:buFont typeface="Arial" panose="020B0604020202020204" pitchFamily="34" charset="0"/>
              <a:buChar char="•"/>
            </a:pPr>
            <a:endParaRPr lang="en-US" sz="2200" b="0" spc="0">
              <a:latin typeface="Cambria"/>
              <a:ea typeface="+mn-ea"/>
              <a:cs typeface="+mn-cs"/>
            </a:endParaRPr>
          </a:p>
        </p:txBody>
      </p:sp>
      <p:pic>
        <p:nvPicPr>
          <p:cNvPr id="6" name="Picture 5" descr="A screen shot of a computer&#10;&#10;AI-generated content may be incorrect.">
            <a:extLst>
              <a:ext uri="{FF2B5EF4-FFF2-40B4-BE49-F238E27FC236}">
                <a16:creationId xmlns:a16="http://schemas.microsoft.com/office/drawing/2014/main" id="{570F99FA-EC7D-DAA0-79B4-5431B689A41F}"/>
              </a:ext>
            </a:extLst>
          </p:cNvPr>
          <p:cNvPicPr>
            <a:picLocks noChangeAspect="1"/>
          </p:cNvPicPr>
          <p:nvPr/>
        </p:nvPicPr>
        <p:blipFill>
          <a:blip r:embed="rId4">
            <a:extLst>
              <a:ext uri="{28A0092B-C50C-407E-A947-70E740481C1C}">
                <a14:useLocalDpi xmlns:a14="http://schemas.microsoft.com/office/drawing/2010/main" val="0"/>
              </a:ext>
            </a:extLst>
          </a:blip>
          <a:srcRect l="4328" t="6963" r="38936" b="4334"/>
          <a:stretch/>
        </p:blipFill>
        <p:spPr>
          <a:xfrm>
            <a:off x="5414128" y="140569"/>
            <a:ext cx="6564512" cy="6083300"/>
          </a:xfrm>
          <a:prstGeom prst="rect">
            <a:avLst/>
          </a:prstGeom>
        </p:spPr>
      </p:pic>
    </p:spTree>
    <p:extLst>
      <p:ext uri="{BB962C8B-B14F-4D97-AF65-F5344CB8AC3E}">
        <p14:creationId xmlns:p14="http://schemas.microsoft.com/office/powerpoint/2010/main" val="20963271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97C08C-6186-E064-705B-1BAC8C3E4F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D11255-8F0D-B8F9-448A-3CECE261F162}"/>
              </a:ext>
            </a:extLst>
          </p:cNvPr>
          <p:cNvSpPr>
            <a:spLocks noGrp="1"/>
          </p:cNvSpPr>
          <p:nvPr>
            <p:ph type="title"/>
          </p:nvPr>
        </p:nvSpPr>
        <p:spPr>
          <a:xfrm>
            <a:off x="594360" y="189572"/>
            <a:ext cx="8146869" cy="1593507"/>
          </a:xfrm>
        </p:spPr>
        <p:txBody>
          <a:bodyPr/>
          <a:lstStyle/>
          <a:p>
            <a:r>
              <a:rPr lang="en-US"/>
              <a:t>Project Completion [90%]</a:t>
            </a:r>
          </a:p>
        </p:txBody>
      </p:sp>
      <p:pic>
        <p:nvPicPr>
          <p:cNvPr id="12" name="Content Placeholder 10">
            <a:extLst>
              <a:ext uri="{FF2B5EF4-FFF2-40B4-BE49-F238E27FC236}">
                <a16:creationId xmlns:a16="http://schemas.microsoft.com/office/drawing/2014/main" id="{DADF0C38-6470-E7FA-7C17-2FBB74837F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3086E8B1-C78C-8E7E-13C8-67434A5CC5E9}"/>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812B44AD-42D1-5694-D545-44414D0DB9E6}"/>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2973D7E0-CEBF-F9BD-DB82-5B74AB265E48}"/>
              </a:ext>
            </a:extLst>
          </p:cNvPr>
          <p:cNvSpPr txBox="1">
            <a:spLocks/>
          </p:cNvSpPr>
          <p:nvPr/>
        </p:nvSpPr>
        <p:spPr>
          <a:xfrm>
            <a:off x="842730" y="2393103"/>
            <a:ext cx="10651180" cy="3783761"/>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chemeClr val="bg1">
                    <a:lumMod val="75000"/>
                    <a:lumOff val="25000"/>
                  </a:schemeClr>
                </a:solidFill>
                <a:effectLst/>
                <a:uLnTx/>
                <a:uFillTx/>
                <a:latin typeface="Cambria"/>
                <a:ea typeface="+mn-ea"/>
                <a:cs typeface="+mn-cs"/>
              </a:rPr>
              <a:t>Prompt Engineering</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chemeClr val="bg1">
                    <a:lumMod val="75000"/>
                    <a:lumOff val="25000"/>
                  </a:schemeClr>
                </a:solidFill>
                <a:effectLst/>
                <a:uLnTx/>
                <a:uFillTx/>
                <a:latin typeface="Cambria"/>
                <a:ea typeface="+mn-ea"/>
                <a:cs typeface="+mn-cs"/>
              </a:rPr>
              <a:t>Implementing Embedding Creation pipeline</a:t>
            </a:r>
          </a:p>
          <a:p>
            <a:pPr marL="800100" lvl="1" indent="-342900" algn="l">
              <a:buFont typeface="Arial" panose="020B0604020202020204" pitchFamily="34" charset="0"/>
              <a:buChar char="•"/>
              <a:defRPr/>
            </a:pPr>
            <a:r>
              <a:rPr kumimoji="0" lang="en-US" sz="2000" b="0" i="0" u="none" strike="noStrike" kern="1200" cap="none" spc="0" normalizeH="0" baseline="0" noProof="0">
                <a:ln>
                  <a:noFill/>
                </a:ln>
                <a:solidFill>
                  <a:schemeClr val="bg1">
                    <a:lumMod val="75000"/>
                    <a:lumOff val="25000"/>
                  </a:schemeClr>
                </a:solidFill>
                <a:effectLst/>
                <a:uLnTx/>
                <a:uFillTx/>
                <a:latin typeface="Cambria"/>
                <a:ea typeface="+mn-ea"/>
                <a:cs typeface="+mn-cs"/>
              </a:rPr>
              <a:t>Llama-Index, Hugging Face, </a:t>
            </a:r>
            <a:r>
              <a:rPr kumimoji="0" lang="en-US" sz="20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Supabase</a:t>
            </a:r>
            <a:r>
              <a:rPr kumimoji="0" lang="en-US" sz="2000" b="0" i="0" u="none" strike="noStrike" kern="1200" cap="none" spc="0" normalizeH="0" baseline="0" noProof="0">
                <a:ln>
                  <a:noFill/>
                </a:ln>
                <a:solidFill>
                  <a:schemeClr val="bg1">
                    <a:lumMod val="75000"/>
                    <a:lumOff val="25000"/>
                  </a:schemeClr>
                </a:solidFill>
                <a:effectLst/>
                <a:uLnTx/>
                <a:uFillTx/>
                <a:latin typeface="Cambria"/>
                <a:ea typeface="+mn-ea"/>
                <a:cs typeface="+mn-cs"/>
              </a:rPr>
              <a:t> (</a:t>
            </a:r>
            <a:r>
              <a:rPr kumimoji="0" lang="en-US" sz="20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pg</a:t>
            </a:r>
            <a:r>
              <a:rPr kumimoji="0" lang="en-US" sz="2000" b="0" i="0" u="none" strike="noStrike" kern="1200" cap="none" spc="0" normalizeH="0" baseline="0" noProof="0">
                <a:ln>
                  <a:noFill/>
                </a:ln>
                <a:solidFill>
                  <a:schemeClr val="bg1">
                    <a:lumMod val="75000"/>
                    <a:lumOff val="25000"/>
                  </a:schemeClr>
                </a:solidFill>
                <a:effectLst/>
                <a:uLnTx/>
                <a:uFillTx/>
                <a:latin typeface="Cambria"/>
                <a:ea typeface="+mn-ea"/>
                <a:cs typeface="+mn-cs"/>
              </a:rPr>
              <a:t> vector)</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400" b="0" i="0" u="none" strike="noStrike" kern="1200" cap="none" spc="0" normalizeH="0" baseline="0" noProof="0">
                <a:ln>
                  <a:noFill/>
                </a:ln>
                <a:solidFill>
                  <a:schemeClr val="bg1">
                    <a:lumMod val="75000"/>
                    <a:lumOff val="25000"/>
                  </a:schemeClr>
                </a:solidFill>
                <a:effectLst/>
                <a:uLnTx/>
                <a:uFillTx/>
                <a:latin typeface="Cambria"/>
                <a:ea typeface="+mn-ea"/>
                <a:cs typeface="+mn-cs"/>
              </a:rPr>
              <a:t>C-RAG based Multi-Agent Workflow with Tool Use pattern for question generation</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0" i="0" u="none" strike="noStrike" kern="1200" cap="none" spc="0" normalizeH="0" baseline="0" noProof="0">
                <a:ln>
                  <a:noFill/>
                </a:ln>
                <a:solidFill>
                  <a:schemeClr val="bg1">
                    <a:lumMod val="75000"/>
                    <a:lumOff val="25000"/>
                  </a:schemeClr>
                </a:solidFill>
                <a:effectLst/>
                <a:uLnTx/>
                <a:uFillTx/>
                <a:latin typeface="Cambria"/>
                <a:ea typeface="+mn-ea"/>
                <a:cs typeface="+mn-cs"/>
              </a:rPr>
              <a:t>Hybrid Multi-Agent System With Fallback And Arbitration for answer evaluation</a:t>
            </a:r>
            <a:endParaRPr kumimoji="0" lang="en-US" sz="24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indent="-342900" algn="l">
              <a:buFont typeface="Arial" panose="020B0604020202020204" pitchFamily="34" charset="0"/>
              <a:buChar char="•"/>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Front End </a:t>
            </a:r>
            <a:r>
              <a:rPr kumimoji="0" lang="en-GB"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application for User Interaction</a:t>
            </a:r>
            <a:r>
              <a:rPr lang="en-GB" sz="2200">
                <a:solidFill>
                  <a:schemeClr val="bg1">
                    <a:lumMod val="75000"/>
                    <a:lumOff val="25000"/>
                  </a:schemeClr>
                </a:solidFill>
                <a:latin typeface="Cambria"/>
              </a:rPr>
              <a:t>n</a:t>
            </a:r>
          </a:p>
          <a:p>
            <a:pPr marL="342900" indent="-342900" algn="l">
              <a:buFont typeface="Arial" panose="020B0604020202020204" pitchFamily="34" charset="0"/>
              <a:buChar char="•"/>
              <a:defRPr/>
            </a:pPr>
            <a:r>
              <a:rPr kumimoji="0" lang="en-GB"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Application deployment</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
        <p:nvSpPr>
          <p:cNvPr id="4" name="Rectangle 3">
            <a:extLst>
              <a:ext uri="{FF2B5EF4-FFF2-40B4-BE49-F238E27FC236}">
                <a16:creationId xmlns:a16="http://schemas.microsoft.com/office/drawing/2014/main" id="{C617955D-92F7-D726-343D-B1913199268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3013664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B0A3A-B008-72EE-4BFE-F2D0F14AAC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08B68F-B90F-E72F-E3AB-003A4F1350E1}"/>
              </a:ext>
            </a:extLst>
          </p:cNvPr>
          <p:cNvSpPr>
            <a:spLocks noGrp="1"/>
          </p:cNvSpPr>
          <p:nvPr>
            <p:ph type="title"/>
          </p:nvPr>
        </p:nvSpPr>
        <p:spPr>
          <a:xfrm>
            <a:off x="594360" y="189572"/>
            <a:ext cx="7536160" cy="1593507"/>
          </a:xfrm>
        </p:spPr>
        <p:txBody>
          <a:bodyPr/>
          <a:lstStyle/>
          <a:p>
            <a:r>
              <a:rPr lang="en-US"/>
              <a:t>To Be Completed [10%]</a:t>
            </a:r>
          </a:p>
        </p:txBody>
      </p:sp>
      <p:pic>
        <p:nvPicPr>
          <p:cNvPr id="12" name="Content Placeholder 10">
            <a:extLst>
              <a:ext uri="{FF2B5EF4-FFF2-40B4-BE49-F238E27FC236}">
                <a16:creationId xmlns:a16="http://schemas.microsoft.com/office/drawing/2014/main" id="{684B9218-B90D-3C19-98CC-C63066C245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60F15248-AF09-9759-F081-7C9E7A418086}"/>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F42D188-3850-B22B-10DD-C5E701B5E54E}"/>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E9F72FBC-F116-EB72-9313-6537E4FD08FA}"/>
              </a:ext>
            </a:extLst>
          </p:cNvPr>
          <p:cNvSpPr txBox="1">
            <a:spLocks/>
          </p:cNvSpPr>
          <p:nvPr/>
        </p:nvSpPr>
        <p:spPr>
          <a:xfrm>
            <a:off x="842730" y="2393103"/>
            <a:ext cx="7536160" cy="3783761"/>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Font typeface="Arial" panose="020B0604020202020204" pitchFamily="34" charset="0"/>
              <a:buChar char="•"/>
              <a:defRPr/>
            </a:pPr>
            <a:r>
              <a:rPr kumimoji="0" lang="en-US" sz="2400" b="0" i="0" u="none" strike="noStrike" kern="1200" cap="none" spc="0" normalizeH="0" baseline="0" noProof="0">
                <a:ln>
                  <a:noFill/>
                </a:ln>
                <a:solidFill>
                  <a:schemeClr val="bg1">
                    <a:lumMod val="75000"/>
                    <a:lumOff val="25000"/>
                  </a:schemeClr>
                </a:solidFill>
                <a:effectLst/>
                <a:uLnTx/>
                <a:uFillTx/>
                <a:latin typeface="Cambria"/>
                <a:ea typeface="+mn-ea"/>
                <a:cs typeface="+mn-cs"/>
              </a:rPr>
              <a:t>Evaluate C-RAG with more data</a:t>
            </a:r>
          </a:p>
          <a:p>
            <a:pPr marL="342900" indent="-342900" algn="l">
              <a:buFont typeface="Arial" panose="020B0604020202020204" pitchFamily="34" charset="0"/>
              <a:buChar char="•"/>
              <a:defRPr/>
            </a:pPr>
            <a:r>
              <a:rPr kumimoji="0" lang="en-US" sz="2400" b="0" i="0" u="none" strike="noStrike" kern="1200" cap="none" spc="0" normalizeH="0" baseline="0" noProof="0">
                <a:ln>
                  <a:noFill/>
                </a:ln>
                <a:solidFill>
                  <a:schemeClr val="bg1">
                    <a:lumMod val="75000"/>
                    <a:lumOff val="25000"/>
                  </a:schemeClr>
                </a:solidFill>
                <a:effectLst/>
                <a:uLnTx/>
                <a:uFillTx/>
                <a:latin typeface="Cambria"/>
                <a:ea typeface="+mn-ea"/>
                <a:cs typeface="+mn-cs"/>
              </a:rPr>
              <a:t>Integration of all 4 components</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
        <p:nvSpPr>
          <p:cNvPr id="4" name="Rectangle 3">
            <a:extLst>
              <a:ext uri="{FF2B5EF4-FFF2-40B4-BE49-F238E27FC236}">
                <a16:creationId xmlns:a16="http://schemas.microsoft.com/office/drawing/2014/main" id="{2AA29E9E-100E-A23E-888E-C0A8B278A3E1}"/>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37638194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1AAD5-AB74-9B33-0AF9-C1B908B011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1C8E6A-2222-5CBF-B449-5A679B90F887}"/>
              </a:ext>
            </a:extLst>
          </p:cNvPr>
          <p:cNvSpPr>
            <a:spLocks noGrp="1"/>
          </p:cNvSpPr>
          <p:nvPr>
            <p:ph type="title"/>
          </p:nvPr>
        </p:nvSpPr>
        <p:spPr/>
        <p:txBody>
          <a:bodyPr/>
          <a:lstStyle/>
          <a:p>
            <a:r>
              <a:rPr lang="en-US"/>
              <a:t>Software</a:t>
            </a:r>
            <a:br>
              <a:rPr lang="en-US"/>
            </a:br>
            <a:r>
              <a:rPr lang="en-US"/>
              <a:t>Specification Requirements</a:t>
            </a:r>
          </a:p>
        </p:txBody>
      </p:sp>
      <p:pic>
        <p:nvPicPr>
          <p:cNvPr id="12" name="Content Placeholder 10">
            <a:extLst>
              <a:ext uri="{FF2B5EF4-FFF2-40B4-BE49-F238E27FC236}">
                <a16:creationId xmlns:a16="http://schemas.microsoft.com/office/drawing/2014/main" id="{00B5E4DD-825E-1CA7-5E35-3E4F83F11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A4BEDCFC-BBE2-D97A-2ED0-F1D44BF75B8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6F281406-83F7-2C0C-5A9D-FD6E4610297A}"/>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352908A-8ED1-6ED5-6D45-6C58CA283C05}"/>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CAAC4714-7F05-1A66-33CA-BBF770532510}"/>
              </a:ext>
            </a:extLst>
          </p:cNvPr>
          <p:cNvSpPr txBox="1">
            <a:spLocks/>
          </p:cNvSpPr>
          <p:nvPr/>
        </p:nvSpPr>
        <p:spPr>
          <a:xfrm>
            <a:off x="594360" y="2562225"/>
            <a:ext cx="11035203" cy="244792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Functional:</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be able to dynamically generate content given on user's interest.</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be able to accurately evaluate user answer without human intervention</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be able to give extensive feedback about user's answer</a:t>
            </a:r>
          </a:p>
        </p:txBody>
      </p:sp>
      <p:sp>
        <p:nvSpPr>
          <p:cNvPr id="7" name="Subtitle 2">
            <a:extLst>
              <a:ext uri="{FF2B5EF4-FFF2-40B4-BE49-F238E27FC236}">
                <a16:creationId xmlns:a16="http://schemas.microsoft.com/office/drawing/2014/main" id="{36E2F25B-C611-53C1-ADED-12063CC2950D}"/>
              </a:ext>
            </a:extLst>
          </p:cNvPr>
          <p:cNvSpPr txBox="1">
            <a:spLocks/>
          </p:cNvSpPr>
          <p:nvPr/>
        </p:nvSpPr>
        <p:spPr>
          <a:xfrm>
            <a:off x="594360" y="5371026"/>
            <a:ext cx="11035203" cy="53722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Non Functional:</a:t>
            </a:r>
            <a:r>
              <a:rPr lang="en-US" sz="600" b="1">
                <a:solidFill>
                  <a:schemeClr val="bg1"/>
                </a:solidFill>
                <a:latin typeface="Cambria"/>
              </a:rPr>
              <a:t>      </a:t>
            </a:r>
            <a:r>
              <a:rPr lang="en-US" sz="2200">
                <a:solidFill>
                  <a:schemeClr val="bg1"/>
                </a:solidFill>
                <a:latin typeface="Cambria"/>
              </a:rPr>
              <a:t>Accuracy, Performance, Availability, Usability</a:t>
            </a:r>
            <a:endParaRPr kumimoji="0" lang="en-US" sz="2200" i="0" u="none" strike="noStrike" kern="1200" cap="none" spc="0" normalizeH="0" baseline="0" noProof="0">
              <a:ln>
                <a:noFill/>
              </a:ln>
              <a:solidFill>
                <a:schemeClr val="bg1"/>
              </a:solidFill>
              <a:effectLst/>
              <a:uLnTx/>
              <a:uFillTx/>
              <a:latin typeface="Cambria"/>
              <a:ea typeface="+mn-ea"/>
              <a:cs typeface="+mn-cs"/>
            </a:endParaRPr>
          </a:p>
        </p:txBody>
      </p:sp>
    </p:spTree>
    <p:extLst>
      <p:ext uri="{BB962C8B-B14F-4D97-AF65-F5344CB8AC3E}">
        <p14:creationId xmlns:p14="http://schemas.microsoft.com/office/powerpoint/2010/main" val="360248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198408"/>
            <a:ext cx="10972800" cy="1611342"/>
          </a:xfrm>
        </p:spPr>
        <p:txBody>
          <a:bodyPr/>
          <a:lstStyle/>
          <a:p>
            <a:r>
              <a:rPr lang="en-US"/>
              <a:t>Other Requirements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3897547B-7194-4968-F9DA-908345435EA4}"/>
              </a:ext>
            </a:extLst>
          </p:cNvPr>
          <p:cNvSpPr txBox="1">
            <a:spLocks/>
          </p:cNvSpPr>
          <p:nvPr/>
        </p:nvSpPr>
        <p:spPr>
          <a:xfrm>
            <a:off x="594361" y="2562226"/>
            <a:ext cx="4834889" cy="2609850"/>
          </a:xfrm>
          <a:prstGeom prst="rect">
            <a:avLst/>
          </a:prstGeom>
          <a:ln>
            <a:solidFill>
              <a:schemeClr val="bg1"/>
            </a:solidFill>
          </a:ln>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solidFill>
                  <a:sysClr val="windowText" lastClr="000000"/>
                </a:solidFill>
                <a:effectLst/>
                <a:uLnTx/>
                <a:uFillTx/>
                <a:latin typeface="Cambria"/>
                <a:ea typeface="+mn-ea"/>
                <a:cs typeface="+mn-cs"/>
              </a:rPr>
              <a:t>Software:</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Languages: JavaScript &amp; Python</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Web </a:t>
            </a:r>
            <a:r>
              <a:rPr lang="en-US" sz="2200">
                <a:solidFill>
                  <a:sysClr val="windowText" lastClr="000000"/>
                </a:solidFill>
                <a:latin typeface="Cambria"/>
              </a:rPr>
              <a:t>Frameworks: React &amp; Fast API</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a:solidFill>
                  <a:sysClr val="windowText" lastClr="000000"/>
                </a:solidFill>
                <a:latin typeface="Cambria"/>
              </a:rPr>
              <a:t>Database: Postgres SQL (</a:t>
            </a:r>
            <a:r>
              <a:rPr lang="en-US" sz="2200" err="1">
                <a:solidFill>
                  <a:sysClr val="windowText" lastClr="000000"/>
                </a:solidFill>
                <a:latin typeface="Cambria"/>
              </a:rPr>
              <a:t>Supabase</a:t>
            </a:r>
            <a:r>
              <a:rPr lang="en-US" sz="2200">
                <a:solidFill>
                  <a:sysClr val="windowText" lastClr="000000"/>
                </a:solidFill>
                <a:latin typeface="Cambria"/>
              </a:rPr>
              <a:t>)</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a:solidFill>
                  <a:sysClr val="windowText" lastClr="000000"/>
                </a:solidFill>
                <a:latin typeface="Cambria"/>
              </a:rPr>
              <a:t>AI/ML: Gemini, Open Router,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a:solidFill>
                  <a:sysClr val="windowText" lastClr="000000"/>
                </a:solidFill>
                <a:latin typeface="Cambria"/>
              </a:rPr>
              <a:t>LLM: </a:t>
            </a:r>
            <a:r>
              <a:rPr lang="en-US" sz="2200" err="1">
                <a:solidFill>
                  <a:sysClr val="windowText" lastClr="000000"/>
                </a:solidFill>
                <a:latin typeface="Cambria"/>
              </a:rPr>
              <a:t>LangChain</a:t>
            </a:r>
            <a:r>
              <a:rPr lang="en-US" sz="2200">
                <a:solidFill>
                  <a:sysClr val="windowText" lastClr="000000"/>
                </a:solidFill>
                <a:latin typeface="Cambria"/>
              </a:rPr>
              <a:t>, Llama-Index</a:t>
            </a:r>
          </a:p>
          <a:p>
            <a:pPr marL="342900" indent="-342900" algn="l">
              <a:buFont typeface="Arial" panose="020B0604020202020204" pitchFamily="34" charset="0"/>
              <a:buChar char="•"/>
              <a:defRPr/>
            </a:pPr>
            <a:r>
              <a:rPr lang="en-US" sz="2200">
                <a:solidFill>
                  <a:sysClr val="windowText" lastClr="000000"/>
                </a:solidFill>
                <a:latin typeface="Cambria"/>
              </a:rPr>
              <a:t>CI/CD – GitHub, Docker, Kubernetes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200" i="0" u="none" strike="noStrike" kern="1200" cap="none" spc="0" normalizeH="0" baseline="0" noProof="0">
              <a:solidFill>
                <a:sysClr val="windowText" lastClr="000000"/>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solidFill>
                <a:sysClr val="windowText" lastClr="000000"/>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solidFill>
                <a:sysClr val="windowText" lastClr="000000"/>
              </a:solidFill>
              <a:effectLst/>
              <a:uLnTx/>
              <a:uFillTx/>
              <a:latin typeface="Cambria"/>
              <a:ea typeface="+mn-ea"/>
              <a:cs typeface="+mn-cs"/>
            </a:endParaRPr>
          </a:p>
        </p:txBody>
      </p:sp>
      <p:sp>
        <p:nvSpPr>
          <p:cNvPr id="3" name="Subtitle 2">
            <a:extLst>
              <a:ext uri="{FF2B5EF4-FFF2-40B4-BE49-F238E27FC236}">
                <a16:creationId xmlns:a16="http://schemas.microsoft.com/office/drawing/2014/main" id="{75814990-BB72-48CB-DECF-5A91EE5C6B9F}"/>
              </a:ext>
            </a:extLst>
          </p:cNvPr>
          <p:cNvSpPr txBox="1">
            <a:spLocks/>
          </p:cNvSpPr>
          <p:nvPr/>
        </p:nvSpPr>
        <p:spPr>
          <a:xfrm>
            <a:off x="6065521" y="2562225"/>
            <a:ext cx="5097780" cy="2486025"/>
          </a:xfrm>
          <a:prstGeom prst="rect">
            <a:avLst/>
          </a:prstGeom>
          <a:ln>
            <a:solidFill>
              <a:schemeClr val="bg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Personal:</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solidFill>
                <a:effectLst/>
                <a:uLnTx/>
                <a:uFillTx/>
                <a:latin typeface="Cambria"/>
                <a:ea typeface="+mn-ea"/>
                <a:cs typeface="+mn-cs"/>
              </a:rPr>
              <a:t>Expertise in </a:t>
            </a:r>
          </a:p>
          <a:p>
            <a:pPr marL="1257300" lvl="1" indent="-342900" algn="l">
              <a:buFont typeface="Courier New" panose="02070309020205020404" pitchFamily="49" charset="0"/>
              <a:buChar char="o"/>
              <a:defRPr/>
            </a:pPr>
            <a:r>
              <a:rPr lang="en-US" sz="2200">
                <a:solidFill>
                  <a:schemeClr val="bg1"/>
                </a:solidFill>
                <a:latin typeface="Cambria"/>
              </a:rPr>
              <a:t>Web frameworks</a:t>
            </a:r>
          </a:p>
          <a:p>
            <a:pPr marL="1257300" lvl="1" indent="-342900" algn="l">
              <a:buFont typeface="Courier New" panose="02070309020205020404" pitchFamily="49" charset="0"/>
              <a:buChar char="o"/>
              <a:defRPr/>
            </a:pPr>
            <a:r>
              <a:rPr lang="en-US" sz="2200">
                <a:solidFill>
                  <a:schemeClr val="bg1"/>
                </a:solidFill>
                <a:latin typeface="Cambria"/>
              </a:rPr>
              <a:t>LLM related tools</a:t>
            </a:r>
          </a:p>
          <a:p>
            <a:pPr marL="1257300" lvl="1" indent="-342900" algn="l">
              <a:buFont typeface="Courier New" panose="02070309020205020404" pitchFamily="49" charset="0"/>
              <a:buChar char="o"/>
              <a:defRPr/>
            </a:pPr>
            <a:r>
              <a:rPr lang="en-US" sz="2200">
                <a:solidFill>
                  <a:schemeClr val="bg1"/>
                </a:solidFill>
                <a:latin typeface="Cambria"/>
              </a:rPr>
              <a:t>Database Design</a:t>
            </a:r>
          </a:p>
          <a:p>
            <a:pPr marL="1257300" lvl="1" indent="-342900" algn="l">
              <a:buFont typeface="Courier New" panose="02070309020205020404" pitchFamily="49" charset="0"/>
              <a:buChar char="o"/>
              <a:defRPr/>
            </a:pPr>
            <a:r>
              <a:rPr kumimoji="0" lang="en-US" sz="2200" i="0" u="none" strike="noStrike" kern="1200" cap="none" spc="0" normalizeH="0" baseline="0" noProof="0">
                <a:ln>
                  <a:noFill/>
                </a:ln>
                <a:solidFill>
                  <a:schemeClr val="bg1"/>
                </a:solidFill>
                <a:effectLst/>
                <a:uLnTx/>
                <a:uFillTx/>
                <a:latin typeface="Cambria"/>
                <a:ea typeface="+mn-ea"/>
                <a:cs typeface="+mn-cs"/>
              </a:rPr>
              <a:t>System Design &amp; Deployment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200" i="0" u="none" strike="noStrike" kern="1200" cap="none" spc="0" normalizeH="0" baseline="0" noProof="0">
              <a:ln>
                <a:noFill/>
              </a:ln>
              <a:solidFill>
                <a:schemeClr val="bg1"/>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14748961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67A2D-D06A-F636-E5CD-5AB21603C2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914FB4-CC55-EFBB-1CC8-955551FB9FF0}"/>
              </a:ext>
            </a:extLst>
          </p:cNvPr>
          <p:cNvSpPr>
            <a:spLocks noGrp="1"/>
          </p:cNvSpPr>
          <p:nvPr>
            <p:ph type="title"/>
          </p:nvPr>
        </p:nvSpPr>
        <p:spPr>
          <a:xfrm>
            <a:off x="594360" y="198408"/>
            <a:ext cx="10972800" cy="1611342"/>
          </a:xfrm>
        </p:spPr>
        <p:txBody>
          <a:bodyPr/>
          <a:lstStyle/>
          <a:p>
            <a:r>
              <a:rPr lang="en-US" err="1"/>
              <a:t>Github</a:t>
            </a:r>
            <a:r>
              <a:rPr lang="en-US"/>
              <a:t> </a:t>
            </a:r>
            <a:br>
              <a:rPr lang="en-US"/>
            </a:br>
            <a:r>
              <a:rPr lang="en-US"/>
              <a:t>Commits</a:t>
            </a:r>
          </a:p>
        </p:txBody>
      </p:sp>
      <p:pic>
        <p:nvPicPr>
          <p:cNvPr id="12" name="Content Placeholder 10">
            <a:extLst>
              <a:ext uri="{FF2B5EF4-FFF2-40B4-BE49-F238E27FC236}">
                <a16:creationId xmlns:a16="http://schemas.microsoft.com/office/drawing/2014/main" id="{B75559E8-8932-FCC1-663E-5B7849D67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A990B00C-B787-A3EB-8234-1F474D5D3CB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BE6AE1B0-B2E1-767F-B0E9-8FADAED38CBB}"/>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A01FC35-07D7-50E7-DB04-F3E6AD94523C}"/>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7" name="Picture 6" descr="A screenshot of a computer&#10;&#10;Description automatically generated">
            <a:extLst>
              <a:ext uri="{FF2B5EF4-FFF2-40B4-BE49-F238E27FC236}">
                <a16:creationId xmlns:a16="http://schemas.microsoft.com/office/drawing/2014/main" id="{71AA7C39-EDA6-B4BA-85E4-DA252AC70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5376" y="424549"/>
            <a:ext cx="8155807" cy="5648091"/>
          </a:xfrm>
          <a:prstGeom prst="rect">
            <a:avLst/>
          </a:prstGeom>
        </p:spPr>
      </p:pic>
    </p:spTree>
    <p:extLst>
      <p:ext uri="{BB962C8B-B14F-4D97-AF65-F5344CB8AC3E}">
        <p14:creationId xmlns:p14="http://schemas.microsoft.com/office/powerpoint/2010/main" val="254118926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2AA1A4F7-F6CE-8BE4-CF5A-D39DD0660B8A}"/>
              </a:ext>
            </a:extLst>
          </p:cNvPr>
          <p:cNvSpPr>
            <a:spLocks noGrp="1"/>
          </p:cNvSpPr>
          <p:nvPr>
            <p:ph sz="quarter" idx="15"/>
          </p:nvPr>
        </p:nvSpPr>
        <p:spPr>
          <a:xfrm>
            <a:off x="594360" y="2409825"/>
            <a:ext cx="10711815" cy="3864170"/>
          </a:xfrm>
        </p:spPr>
        <p:txBody>
          <a:bodyPr>
            <a:normAutofit/>
          </a:bodyPr>
          <a:lstStyle/>
          <a:p>
            <a:r>
              <a:rPr lang="en-US" sz="1600"/>
              <a:t>[1] </a:t>
            </a:r>
            <a:r>
              <a:rPr lang="en-US" sz="1600" i="1"/>
              <a:t>K. </a:t>
            </a:r>
            <a:r>
              <a:rPr lang="en-US" sz="1600" i="1" err="1"/>
              <a:t>Moholkar</a:t>
            </a:r>
            <a:r>
              <a:rPr lang="en-US" sz="1600" i="1"/>
              <a:t>, M. Chaturvedi, A. Jain, A. </a:t>
            </a:r>
            <a:r>
              <a:rPr lang="en-US" sz="1600" i="1" err="1"/>
              <a:t>Parkhe</a:t>
            </a:r>
            <a:r>
              <a:rPr lang="en-US" sz="1600" i="1"/>
              <a:t> and K. Singh, "Machine Learning Techniques for Descriptive Answer Evaluation: A Comprehensive Survey," 2024 International Conference on Inventive Computation Technologies (</a:t>
            </a:r>
            <a:r>
              <a:rPr lang="en-US" sz="1600" i="1" err="1"/>
              <a:t>ICICT</a:t>
            </a:r>
            <a:r>
              <a:rPr lang="en-US" sz="1600" i="1"/>
              <a:t>), Lalitpur, Nepal, 2024, pp. 1412-1419, </a:t>
            </a:r>
            <a:r>
              <a:rPr lang="en-US" sz="1600" i="1" err="1"/>
              <a:t>doi</a:t>
            </a:r>
            <a:r>
              <a:rPr lang="en-US" sz="1600" i="1"/>
              <a:t>: 10.1109/ICICT60155.2024.10544714.</a:t>
            </a:r>
          </a:p>
          <a:p>
            <a:r>
              <a:rPr lang="en-US" sz="1600"/>
              <a:t>[2]</a:t>
            </a:r>
            <a:r>
              <a:rPr lang="en-US" sz="1600" i="1"/>
              <a:t> </a:t>
            </a:r>
            <a:r>
              <a:rPr lang="en-US" sz="1400" i="1"/>
              <a:t>P. Mirabal, M. Castillo-</a:t>
            </a:r>
            <a:r>
              <a:rPr lang="en-US" sz="1400" i="1" err="1"/>
              <a:t>Sanhueza</a:t>
            </a:r>
            <a:r>
              <a:rPr lang="en-US" sz="1400" i="1"/>
              <a:t>, R. </a:t>
            </a:r>
            <a:r>
              <a:rPr lang="en-US" sz="1400" i="1" err="1"/>
              <a:t>Curín</a:t>
            </a:r>
            <a:r>
              <a:rPr lang="en-US" sz="1400" i="1"/>
              <a:t>-Zarate and O. O. </a:t>
            </a:r>
            <a:r>
              <a:rPr lang="en-US" sz="1400" i="1" err="1"/>
              <a:t>Calzadilla</a:t>
            </a:r>
            <a:r>
              <a:rPr lang="en-US" sz="1400" i="1"/>
              <a:t>-Pérez, "Use of Language Models based on Deep Learning to improve reading comprehension," 2023 42nd IEEE International Conference of the Chilean Computer Science Society (</a:t>
            </a:r>
            <a:r>
              <a:rPr lang="en-US" sz="1400" i="1" err="1"/>
              <a:t>SCCC</a:t>
            </a:r>
            <a:r>
              <a:rPr lang="en-US" sz="1400" i="1"/>
              <a:t>), Concepcion, Chile, 2023, pp. 1-6, </a:t>
            </a:r>
            <a:r>
              <a:rPr lang="en-US" sz="1400" i="1" err="1"/>
              <a:t>doi</a:t>
            </a:r>
            <a:r>
              <a:rPr lang="en-US" sz="1400" i="1"/>
              <a:t>: 10.1109/SCCC59417.2023.10315757.</a:t>
            </a:r>
            <a:endParaRPr lang="en-US" sz="1600" i="1"/>
          </a:p>
          <a:p>
            <a:r>
              <a:rPr lang="en-US" sz="1600"/>
              <a:t>[3] </a:t>
            </a:r>
            <a:r>
              <a:rPr lang="en-US" sz="1600" i="1"/>
              <a:t>Laban, P., Wu, C., </a:t>
            </a:r>
            <a:r>
              <a:rPr lang="en-US" sz="1600" i="1" err="1"/>
              <a:t>Murakhovs'ka</a:t>
            </a:r>
            <a:r>
              <a:rPr lang="en-US" sz="1600" i="1"/>
              <a:t>, L., Liu, W., &amp; Xiong, C. (2022). Quiz Design Task: Helping Teachers Create Quizzes with Automated Question Generation. </a:t>
            </a:r>
            <a:r>
              <a:rPr lang="en-US" sz="1600" i="1" err="1"/>
              <a:t>NAACL-HLT</a:t>
            </a:r>
            <a:r>
              <a:rPr lang="en-US" sz="1600" i="1"/>
              <a:t>.</a:t>
            </a:r>
          </a:p>
          <a:p>
            <a:r>
              <a:rPr lang="en-US" sz="1600"/>
              <a:t>[4] </a:t>
            </a:r>
            <a:r>
              <a:rPr lang="en-US" sz="1600" i="1"/>
              <a:t>Xia, W., Mao, S., &amp; Zheng, C. (2024). Empirical Study of Large Language Models as Automated Essay Scoring Tools in English Composition Taking TOEFL Independent Writing Task for Example. </a:t>
            </a:r>
            <a:r>
              <a:rPr lang="en-US" sz="1600" i="1" err="1"/>
              <a:t>ArXiv</a:t>
            </a:r>
            <a:r>
              <a:rPr lang="en-US" sz="1600" i="1"/>
              <a:t>, abs/2401.03401.</a:t>
            </a:r>
          </a:p>
          <a:p>
            <a:r>
              <a:rPr lang="en-US" sz="1600"/>
              <a:t>[5]</a:t>
            </a:r>
            <a:r>
              <a:rPr lang="en-US" sz="1600" i="1"/>
              <a:t> Hussein, M.A., Hassan, </a:t>
            </a:r>
            <a:r>
              <a:rPr lang="en-US" sz="1600" i="1" err="1"/>
              <a:t>H.A</a:t>
            </a:r>
            <a:r>
              <a:rPr lang="en-US" sz="1600" i="1"/>
              <a:t>., &amp; </a:t>
            </a:r>
            <a:r>
              <a:rPr lang="en-US" sz="1600" i="1" err="1"/>
              <a:t>Nassef</a:t>
            </a:r>
            <a:r>
              <a:rPr lang="en-US" sz="1600" i="1"/>
              <a:t>, M. (2019). Automated language essay scoring systems: a literature review. </a:t>
            </a:r>
            <a:r>
              <a:rPr lang="en-US" sz="1600" i="1" err="1"/>
              <a:t>PeerJ</a:t>
            </a:r>
            <a:r>
              <a:rPr lang="en-US" sz="1600" i="1"/>
              <a:t> Computer Science, 5.</a:t>
            </a:r>
            <a:r>
              <a:rPr lang="en-US" sz="1600"/>
              <a:t> </a:t>
            </a:r>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67</a:t>
            </a:fld>
            <a:endParaRPr lang="en-US">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4/15/2025</a:t>
            </a:fld>
            <a:endParaRPr lang="en-US">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67</a:t>
            </a:fld>
            <a:endParaRPr lang="en-US"/>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4/15/2025</a:t>
            </a:fld>
            <a:endParaRPr lang="en-US"/>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3E074EAC-58F4-FA19-D0C2-36169A88278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8465452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A3C770C-92BE-6570-D196-2498E81F9486}"/>
              </a:ext>
            </a:extLst>
          </p:cNvPr>
          <p:cNvSpPr>
            <a:spLocks noGrp="1"/>
          </p:cNvSpPr>
          <p:nvPr>
            <p:ph type="title"/>
          </p:nvPr>
        </p:nvSpPr>
        <p:spPr>
          <a:xfrm>
            <a:off x="885826" y="592843"/>
            <a:ext cx="7714476" cy="2328324"/>
          </a:xfrm>
        </p:spPr>
        <p:txBody>
          <a:bodyPr/>
          <a:lstStyle/>
          <a:p>
            <a:r>
              <a:rPr lang="en-US" sz="5400"/>
              <a:t>Phoneme-Level Speech Error Detection Module</a:t>
            </a:r>
          </a:p>
        </p:txBody>
      </p:sp>
      <p:sp>
        <p:nvSpPr>
          <p:cNvPr id="8" name="Rectangle 7">
            <a:extLst>
              <a:ext uri="{FF2B5EF4-FFF2-40B4-BE49-F238E27FC236}">
                <a16:creationId xmlns:a16="http://schemas.microsoft.com/office/drawing/2014/main" id="{B2621EDA-43F9-6588-561F-063264C9AB26}"/>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IT21182396</a:t>
            </a:r>
            <a:r>
              <a:rPr lang="en-US" sz="1800">
                <a:solidFill>
                  <a:schemeClr val="tx1"/>
                </a:solidFill>
              </a:rPr>
              <a:t>   |   A</a:t>
            </a:r>
            <a:r>
              <a:rPr lang="en-US">
                <a:solidFill>
                  <a:schemeClr val="tx1"/>
                </a:solidFill>
              </a:rPr>
              <a:t>. P. </a:t>
            </a:r>
            <a:r>
              <a:rPr lang="en-US" err="1">
                <a:solidFill>
                  <a:schemeClr val="tx1"/>
                </a:solidFill>
              </a:rPr>
              <a:t>Ranaweera</a:t>
            </a:r>
            <a:r>
              <a:rPr lang="en-US" sz="1800" b="1">
                <a:solidFill>
                  <a:schemeClr val="tx1"/>
                </a:solidFill>
              </a:rPr>
              <a:t>   </a:t>
            </a:r>
            <a:r>
              <a:rPr lang="en-US" sz="1800">
                <a:solidFill>
                  <a:schemeClr val="tx1"/>
                </a:solidFill>
              </a:rPr>
              <a:t>|   </a:t>
            </a:r>
            <a:r>
              <a:rPr lang="en-US">
                <a:solidFill>
                  <a:schemeClr val="tx1"/>
                </a:solidFill>
              </a:rPr>
              <a:t>24-25J-027</a:t>
            </a:r>
            <a:endParaRPr lang="en-US" sz="1800" b="0">
              <a:solidFill>
                <a:schemeClr val="tx1"/>
              </a:solidFill>
            </a:endParaRPr>
          </a:p>
        </p:txBody>
      </p:sp>
      <p:sp>
        <p:nvSpPr>
          <p:cNvPr id="9" name="Text Placeholder 5">
            <a:extLst>
              <a:ext uri="{FF2B5EF4-FFF2-40B4-BE49-F238E27FC236}">
                <a16:creationId xmlns:a16="http://schemas.microsoft.com/office/drawing/2014/main" id="{A509AA35-9151-AF05-2BC4-E6E8B2D0D3DB}"/>
              </a:ext>
            </a:extLst>
          </p:cNvPr>
          <p:cNvSpPr txBox="1">
            <a:spLocks/>
          </p:cNvSpPr>
          <p:nvPr/>
        </p:nvSpPr>
        <p:spPr>
          <a:xfrm>
            <a:off x="963084" y="4237261"/>
            <a:ext cx="10363200" cy="1500187"/>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accent1">
                    <a:lumMod val="20000"/>
                    <a:lumOff val="80000"/>
                  </a:schemeClr>
                </a:solidFill>
              </a:rPr>
              <a:t>IT21182396 – A. P. </a:t>
            </a:r>
            <a:r>
              <a:rPr lang="en-US" err="1">
                <a:solidFill>
                  <a:schemeClr val="accent1">
                    <a:lumMod val="20000"/>
                    <a:lumOff val="80000"/>
                  </a:schemeClr>
                </a:solidFill>
              </a:rPr>
              <a:t>Ranaweera</a:t>
            </a:r>
            <a:endParaRPr lang="en-US">
              <a:solidFill>
                <a:schemeClr val="accent1">
                  <a:lumMod val="20000"/>
                  <a:lumOff val="80000"/>
                </a:schemeClr>
              </a:solidFill>
            </a:endParaRPr>
          </a:p>
        </p:txBody>
      </p:sp>
      <p:pic>
        <p:nvPicPr>
          <p:cNvPr id="10" name="Content Placeholder 10">
            <a:extLst>
              <a:ext uri="{FF2B5EF4-FFF2-40B4-BE49-F238E27FC236}">
                <a16:creationId xmlns:a16="http://schemas.microsoft.com/office/drawing/2014/main" id="{B39C5BD1-300E-55DB-A98D-BE15B7449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 y="6324600"/>
            <a:ext cx="2497118" cy="537229"/>
          </a:xfrm>
          <a:prstGeom prst="rect">
            <a:avLst/>
          </a:prstGeom>
        </p:spPr>
      </p:pic>
      <p:sp>
        <p:nvSpPr>
          <p:cNvPr id="11" name="Date Placeholder 7">
            <a:extLst>
              <a:ext uri="{FF2B5EF4-FFF2-40B4-BE49-F238E27FC236}">
                <a16:creationId xmlns:a16="http://schemas.microsoft.com/office/drawing/2014/main" id="{8F9F033B-4A3E-F1EF-391D-E1F6EE5DCFED}"/>
              </a:ext>
            </a:extLst>
          </p:cNvPr>
          <p:cNvSpPr txBox="1">
            <a:spLocks/>
          </p:cNvSpPr>
          <p:nvPr/>
        </p:nvSpPr>
        <p:spPr>
          <a:xfrm>
            <a:off x="10239548"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98F02EAB-C56C-69F3-C2A8-CEF47336E32F}"/>
              </a:ext>
            </a:extLst>
          </p:cNvPr>
          <p:cNvSpPr txBox="1">
            <a:spLocks/>
          </p:cNvSpPr>
          <p:nvPr/>
        </p:nvSpPr>
        <p:spPr>
          <a:xfrm>
            <a:off x="11600988"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68</a:t>
            </a:fld>
            <a:endParaRPr lang="en-US" sz="1400" b="1">
              <a:solidFill>
                <a:schemeClr val="bg1"/>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666EEEE2-8047-85DA-1591-28FFF3866435}"/>
              </a:ext>
            </a:extLst>
          </p:cNvPr>
          <p:cNvCxnSpPr>
            <a:cxnSpLocks/>
          </p:cNvCxnSpPr>
          <p:nvPr/>
        </p:nvCxnSpPr>
        <p:spPr>
          <a:xfrm>
            <a:off x="581025" y="3999347"/>
            <a:ext cx="11008547" cy="0"/>
          </a:xfrm>
          <a:prstGeom prst="line">
            <a:avLst/>
          </a:prstGeom>
          <a:ln w="104775">
            <a:solidFill>
              <a:srgbClr val="7CA655"/>
            </a:solidFill>
          </a:ln>
        </p:spPr>
        <p:style>
          <a:lnRef idx="1">
            <a:schemeClr val="accent1"/>
          </a:lnRef>
          <a:fillRef idx="0">
            <a:schemeClr val="accent1"/>
          </a:fillRef>
          <a:effectRef idx="0">
            <a:schemeClr val="accent1"/>
          </a:effectRef>
          <a:fontRef idx="minor">
            <a:schemeClr val="tx1"/>
          </a:fontRef>
        </p:style>
      </p:cxnSp>
      <p:pic>
        <p:nvPicPr>
          <p:cNvPr id="2" name="Picture 1" descr="A person wearing sunglasses and a white shirt&#10;&#10;Description automatically generated">
            <a:extLst>
              <a:ext uri="{FF2B5EF4-FFF2-40B4-BE49-F238E27FC236}">
                <a16:creationId xmlns:a16="http://schemas.microsoft.com/office/drawing/2014/main" id="{DF9F00C5-D298-E037-4505-24FA67A67F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3199" y="530328"/>
            <a:ext cx="2049529" cy="2328325"/>
          </a:xfrm>
          <a:prstGeom prst="rect">
            <a:avLst/>
          </a:prstGeom>
        </p:spPr>
      </p:pic>
    </p:spTree>
    <p:extLst>
      <p:ext uri="{BB962C8B-B14F-4D97-AF65-F5344CB8AC3E}">
        <p14:creationId xmlns:p14="http://schemas.microsoft.com/office/powerpoint/2010/main" val="14633531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a:t>Background</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534096" y="2695575"/>
            <a:ext cx="10953053" cy="3762375"/>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lvl="0" indent="-342900" algn="l" defTabSz="914400">
              <a:spcBef>
                <a:spcPct val="20000"/>
              </a:spcBef>
              <a:spcAft>
                <a:spcPts val="0"/>
              </a:spcAft>
              <a:buClrTx/>
              <a:buSzTx/>
              <a:buFont typeface="Wingdings" panose="020B0A04020102020204"/>
              <a:buChar char="Ø"/>
              <a:tabLst/>
              <a:defRPr/>
            </a:pPr>
            <a:r>
              <a:rPr lang="en-US" sz="2000">
                <a:solidFill>
                  <a:schemeClr val="bg1">
                    <a:lumMod val="75000"/>
                    <a:lumOff val="25000"/>
                  </a:schemeClr>
                </a:solidFill>
                <a:latin typeface="Cambria"/>
                <a:ea typeface="Cambria"/>
                <a:cs typeface="+mn-lt"/>
              </a:rPr>
              <a:t>Accurate</a:t>
            </a:r>
            <a:r>
              <a:rPr kumimoji="0" lang="en-US" sz="2000" i="0" u="none" strike="noStrike" kern="1200" cap="none" spc="0" normalizeH="0" baseline="0" noProof="0">
                <a:ln>
                  <a:noFill/>
                </a:ln>
                <a:solidFill>
                  <a:schemeClr val="bg1">
                    <a:lumMod val="75000"/>
                    <a:lumOff val="25000"/>
                  </a:schemeClr>
                </a:solidFill>
                <a:effectLst/>
                <a:uLnTx/>
                <a:uFillTx/>
                <a:latin typeface="Cambria"/>
                <a:ea typeface="+mn-ea"/>
                <a:cs typeface="+mn-cs"/>
              </a:rPr>
              <a:t> pronunciation is essential for effective English reading and comprehensions, but phoneme-level errors can disrupt understanding. </a:t>
            </a:r>
            <a:endParaRPr lang="en-US">
              <a:solidFill>
                <a:schemeClr val="bg1">
                  <a:lumMod val="75000"/>
                  <a:lumOff val="25000"/>
                </a:schemeClr>
              </a:solidFill>
              <a:cs typeface="Arial" panose="020B0604020202020204"/>
            </a:endParaRPr>
          </a:p>
          <a:p>
            <a:pPr marL="342900" lvl="0" indent="-342900" algn="l" defTabSz="914400">
              <a:spcBef>
                <a:spcPct val="20000"/>
              </a:spcBef>
              <a:spcAft>
                <a:spcPts val="0"/>
              </a:spcAft>
              <a:buClrTx/>
              <a:buSzTx/>
              <a:buFont typeface="Wingdings" panose="020B0A04020102020204"/>
              <a:buChar char="Ø"/>
              <a:tabLst/>
              <a:defRPr/>
            </a:pPr>
            <a:r>
              <a:rPr lang="en-US" sz="2000">
                <a:solidFill>
                  <a:schemeClr val="bg1">
                    <a:lumMod val="75000"/>
                    <a:lumOff val="25000"/>
                  </a:schemeClr>
                </a:solidFill>
                <a:latin typeface="Cambria"/>
                <a:ea typeface="Cambria"/>
                <a:cs typeface="+mn-lt"/>
              </a:rPr>
              <a:t>Machine</a:t>
            </a:r>
            <a:r>
              <a:rPr kumimoji="0" lang="en-US" sz="2000" i="0" u="none" strike="noStrike" kern="1200" cap="none" spc="0" normalizeH="0" baseline="0" noProof="0">
                <a:ln>
                  <a:noFill/>
                </a:ln>
                <a:solidFill>
                  <a:schemeClr val="bg1">
                    <a:lumMod val="75000"/>
                    <a:lumOff val="25000"/>
                  </a:schemeClr>
                </a:solidFill>
                <a:effectLst/>
                <a:uLnTx/>
                <a:uFillTx/>
                <a:latin typeface="Cambria"/>
                <a:ea typeface="+mn-ea"/>
                <a:cs typeface="+mn-cs"/>
              </a:rPr>
              <a:t> learning enables accurate detection of speech errors by analyzing audio and identifying wrong phonemes.</a:t>
            </a:r>
            <a:endParaRPr lang="en-US">
              <a:solidFill>
                <a:schemeClr val="bg1">
                  <a:lumMod val="75000"/>
                  <a:lumOff val="25000"/>
                </a:schemeClr>
              </a:solidFill>
              <a:cs typeface="Arial" panose="020B0604020202020204"/>
            </a:endParaRPr>
          </a:p>
          <a:p>
            <a:pPr marL="342900" indent="-342900" algn="l">
              <a:buFont typeface="Wingdings" panose="020B0A04020102020204"/>
              <a:buChar char="Ø"/>
              <a:defRPr/>
            </a:pPr>
            <a:r>
              <a:rPr lang="en-US" sz="2000">
                <a:solidFill>
                  <a:schemeClr val="bg1">
                    <a:lumMod val="75000"/>
                    <a:lumOff val="25000"/>
                  </a:schemeClr>
                </a:solidFill>
                <a:latin typeface="Cambria"/>
                <a:ea typeface="Cambria"/>
                <a:cs typeface="+mn-lt"/>
              </a:rPr>
              <a:t>Providing</a:t>
            </a:r>
            <a:r>
              <a:rPr kumimoji="0" lang="en-US" sz="2000" i="0" u="none" strike="noStrike" kern="1200" cap="none" spc="0" normalizeH="0" baseline="0" noProof="0">
                <a:ln>
                  <a:noFill/>
                </a:ln>
                <a:solidFill>
                  <a:schemeClr val="bg1">
                    <a:lumMod val="75000"/>
                    <a:lumOff val="25000"/>
                  </a:schemeClr>
                </a:solidFill>
                <a:effectLst/>
                <a:uLnTx/>
                <a:uFillTx/>
                <a:latin typeface="Cambria"/>
                <a:ea typeface="+mn-ea"/>
                <a:cs typeface="+mn-cs"/>
              </a:rPr>
              <a:t> similar-sounding word suggestions helps users practice and improve their pronunciation effectively.</a:t>
            </a:r>
            <a:endParaRPr lang="en-US">
              <a:solidFill>
                <a:schemeClr val="bg1">
                  <a:lumMod val="75000"/>
                  <a:lumOff val="25000"/>
                </a:schemeClr>
              </a:solidFill>
              <a:cs typeface="Arial" panose="020B0604020202020204"/>
            </a:endParaRPr>
          </a:p>
          <a:p>
            <a:pPr marL="342900" marR="0" lvl="0" indent="-342900" algn="l" defTabSz="914400">
              <a:lnSpc>
                <a:spcPct val="170000"/>
              </a:lnSpc>
              <a:spcBef>
                <a:spcPct val="20000"/>
              </a:spcBef>
              <a:spcAft>
                <a:spcPts val="0"/>
              </a:spcAft>
              <a:buClrTx/>
              <a:buSzTx/>
              <a:buFont typeface="Wingdings" pitchFamily="34" charset="0"/>
              <a:buChar char="Ø"/>
              <a:tabLst/>
              <a:defRPr/>
            </a:pPr>
            <a:endParaRPr lang="en-US" sz="2000" i="0" u="none" strike="noStrike" kern="1200" cap="none" spc="0" normalizeH="0" baseline="0" noProof="0">
              <a:ln>
                <a:noFill/>
              </a:ln>
              <a:solidFill>
                <a:schemeClr val="bg1">
                  <a:lumMod val="75000"/>
                  <a:lumOff val="25000"/>
                </a:schemeClr>
              </a:solidFill>
              <a:effectLst/>
              <a:uLnTx/>
              <a:uFillTx/>
              <a:latin typeface="Cambria"/>
              <a:ea typeface="Cambria"/>
            </a:endParaRPr>
          </a:p>
        </p:txBody>
      </p:sp>
      <p:sp>
        <p:nvSpPr>
          <p:cNvPr id="6" name="Rectangle 5">
            <a:extLst>
              <a:ext uri="{FF2B5EF4-FFF2-40B4-BE49-F238E27FC236}">
                <a16:creationId xmlns:a16="http://schemas.microsoft.com/office/drawing/2014/main" id="{89A9F3D0-B432-3F78-ED65-2740104096B3}"/>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5669204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A3C770C-92BE-6570-D196-2498E81F9486}"/>
              </a:ext>
            </a:extLst>
          </p:cNvPr>
          <p:cNvSpPr>
            <a:spLocks noGrp="1"/>
          </p:cNvSpPr>
          <p:nvPr>
            <p:ph type="title"/>
          </p:nvPr>
        </p:nvSpPr>
        <p:spPr>
          <a:xfrm>
            <a:off x="600075" y="704850"/>
            <a:ext cx="8439150" cy="2932337"/>
          </a:xfrm>
        </p:spPr>
        <p:txBody>
          <a:bodyPr/>
          <a:lstStyle/>
          <a:p>
            <a:r>
              <a:rPr lang="en-US" sz="5400" b="1"/>
              <a:t>AI-Powered Gamified English Vocabulary Improvement Module</a:t>
            </a:r>
            <a:br>
              <a:rPr lang="en-US" sz="5400" b="1"/>
            </a:br>
            <a:endParaRPr lang="en-US" sz="5400"/>
          </a:p>
        </p:txBody>
      </p:sp>
      <p:sp>
        <p:nvSpPr>
          <p:cNvPr id="8" name="Rectangle 7">
            <a:extLst>
              <a:ext uri="{FF2B5EF4-FFF2-40B4-BE49-F238E27FC236}">
                <a16:creationId xmlns:a16="http://schemas.microsoft.com/office/drawing/2014/main" id="{B2621EDA-43F9-6588-561F-063264C9AB26}"/>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IT21173790</a:t>
            </a:r>
            <a:r>
              <a:rPr lang="en-US" sz="1800">
                <a:solidFill>
                  <a:schemeClr val="tx1"/>
                </a:solidFill>
              </a:rPr>
              <a:t>   | Sooriyaarachchi M.D.A |   </a:t>
            </a:r>
            <a:r>
              <a:rPr lang="en-US">
                <a:solidFill>
                  <a:schemeClr val="tx1"/>
                </a:solidFill>
              </a:rPr>
              <a:t>24-25J-027</a:t>
            </a:r>
            <a:endParaRPr lang="en-US" sz="1800" b="0">
              <a:solidFill>
                <a:schemeClr val="tx1"/>
              </a:solidFill>
            </a:endParaRPr>
          </a:p>
        </p:txBody>
      </p:sp>
      <p:sp>
        <p:nvSpPr>
          <p:cNvPr id="9" name="Text Placeholder 5">
            <a:extLst>
              <a:ext uri="{FF2B5EF4-FFF2-40B4-BE49-F238E27FC236}">
                <a16:creationId xmlns:a16="http://schemas.microsoft.com/office/drawing/2014/main" id="{A509AA35-9151-AF05-2BC4-E6E8B2D0D3DB}"/>
              </a:ext>
            </a:extLst>
          </p:cNvPr>
          <p:cNvSpPr txBox="1">
            <a:spLocks/>
          </p:cNvSpPr>
          <p:nvPr/>
        </p:nvSpPr>
        <p:spPr>
          <a:xfrm>
            <a:off x="268602" y="4191506"/>
            <a:ext cx="10363200" cy="1500187"/>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accent1">
                    <a:lumMod val="20000"/>
                    <a:lumOff val="80000"/>
                  </a:schemeClr>
                </a:solidFill>
              </a:rPr>
              <a:t>IT21173790 – Sooriyaarachchi M.D.A</a:t>
            </a:r>
          </a:p>
        </p:txBody>
      </p:sp>
      <p:pic>
        <p:nvPicPr>
          <p:cNvPr id="10" name="Content Placeholder 10">
            <a:extLst>
              <a:ext uri="{FF2B5EF4-FFF2-40B4-BE49-F238E27FC236}">
                <a16:creationId xmlns:a16="http://schemas.microsoft.com/office/drawing/2014/main" id="{B39C5BD1-300E-55DB-A98D-BE15B7449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 y="6324600"/>
            <a:ext cx="2497118" cy="537229"/>
          </a:xfrm>
          <a:prstGeom prst="rect">
            <a:avLst/>
          </a:prstGeom>
        </p:spPr>
      </p:pic>
      <p:sp>
        <p:nvSpPr>
          <p:cNvPr id="11" name="Date Placeholder 7">
            <a:extLst>
              <a:ext uri="{FF2B5EF4-FFF2-40B4-BE49-F238E27FC236}">
                <a16:creationId xmlns:a16="http://schemas.microsoft.com/office/drawing/2014/main" id="{8F9F033B-4A3E-F1EF-391D-E1F6EE5DCFED}"/>
              </a:ext>
            </a:extLst>
          </p:cNvPr>
          <p:cNvSpPr txBox="1">
            <a:spLocks/>
          </p:cNvSpPr>
          <p:nvPr/>
        </p:nvSpPr>
        <p:spPr>
          <a:xfrm>
            <a:off x="10239548"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98F02EAB-C56C-69F3-C2A8-CEF47336E32F}"/>
              </a:ext>
            </a:extLst>
          </p:cNvPr>
          <p:cNvSpPr txBox="1">
            <a:spLocks/>
          </p:cNvSpPr>
          <p:nvPr/>
        </p:nvSpPr>
        <p:spPr>
          <a:xfrm>
            <a:off x="11600988"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a:t>
            </a:fld>
            <a:endParaRPr lang="en-US" sz="1400" b="1">
              <a:solidFill>
                <a:schemeClr val="bg1"/>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666EEEE2-8047-85DA-1591-28FFF3866435}"/>
              </a:ext>
            </a:extLst>
          </p:cNvPr>
          <p:cNvCxnSpPr>
            <a:cxnSpLocks/>
          </p:cNvCxnSpPr>
          <p:nvPr/>
        </p:nvCxnSpPr>
        <p:spPr>
          <a:xfrm>
            <a:off x="374193" y="3988043"/>
            <a:ext cx="11008547" cy="0"/>
          </a:xfrm>
          <a:prstGeom prst="line">
            <a:avLst/>
          </a:prstGeom>
          <a:ln w="104775">
            <a:solidFill>
              <a:srgbClr val="7CA655"/>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CD8B263-E593-DFC5-4C97-C0DD8D134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635" y="517476"/>
            <a:ext cx="1994825" cy="2513348"/>
          </a:xfrm>
          <a:prstGeom prst="rect">
            <a:avLst/>
          </a:prstGeom>
        </p:spPr>
      </p:pic>
    </p:spTree>
    <p:extLst>
      <p:ext uri="{BB962C8B-B14F-4D97-AF65-F5344CB8AC3E}">
        <p14:creationId xmlns:p14="http://schemas.microsoft.com/office/powerpoint/2010/main" val="7243808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Research Problem?</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1204132" y="2698012"/>
            <a:ext cx="10492567" cy="2571750"/>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defRPr/>
            </a:pPr>
            <a:r>
              <a:rPr kumimoji="0" lang="en-US" sz="3200" b="0" i="0" u="none" strike="noStrike" kern="1200" cap="none" spc="0" normalizeH="0" baseline="0" noProof="0">
                <a:ln>
                  <a:noFill/>
                </a:ln>
                <a:solidFill>
                  <a:schemeClr val="bg1">
                    <a:lumMod val="75000"/>
                    <a:lumOff val="25000"/>
                  </a:schemeClr>
                </a:solidFill>
                <a:effectLst/>
                <a:uLnTx/>
                <a:uFillTx/>
                <a:latin typeface="Cambria"/>
                <a:ea typeface="+mn-ea"/>
                <a:cs typeface="+mn-cs"/>
              </a:rPr>
              <a:t>How can a web application effectively detect phoneme-level speech errors and provide targeted feedback</a:t>
            </a:r>
            <a:r>
              <a:rPr lang="en-US">
                <a:solidFill>
                  <a:schemeClr val="bg1">
                    <a:lumMod val="75000"/>
                    <a:lumOff val="25000"/>
                  </a:schemeClr>
                </a:solidFill>
                <a:latin typeface="Cambria"/>
              </a:rPr>
              <a:t> and  </a:t>
            </a:r>
            <a:r>
              <a:rPr kumimoji="0" lang="en-US" sz="3200" b="0" i="0" u="none" strike="noStrike" kern="1200" cap="none" spc="0" normalizeH="0" baseline="0" noProof="0">
                <a:ln>
                  <a:noFill/>
                </a:ln>
                <a:solidFill>
                  <a:schemeClr val="bg1">
                    <a:lumMod val="75000"/>
                    <a:lumOff val="25000"/>
                  </a:schemeClr>
                </a:solidFill>
                <a:effectLst/>
                <a:uLnTx/>
                <a:uFillTx/>
                <a:latin typeface="Cambria"/>
                <a:ea typeface="+mn-ea"/>
                <a:cs typeface="+mn-cs"/>
              </a:rPr>
              <a:t>including similar-sounding word suggestions, to improve pronunciation and enhance English language learning?</a:t>
            </a:r>
            <a:endParaRPr lang="en-US">
              <a:solidFill>
                <a:schemeClr val="bg1">
                  <a:lumMod val="75000"/>
                  <a:lumOff val="25000"/>
                </a:schemeClr>
              </a:solidFill>
              <a:ea typeface="+mn-ea"/>
              <a:cs typeface="+mn-cs"/>
            </a:endParaRPr>
          </a:p>
          <a:p>
            <a:pPr marR="0" lvl="0" algn="l" defTabSz="914400">
              <a:lnSpc>
                <a:spcPct val="100000"/>
              </a:lnSpc>
              <a:spcBef>
                <a:spcPct val="20000"/>
              </a:spcBef>
              <a:spcAft>
                <a:spcPts val="0"/>
              </a:spcAft>
              <a:buClrTx/>
              <a:buSzTx/>
              <a:tabLst/>
              <a:defRPr/>
            </a:pPr>
            <a:endParaRPr lang="en-US" sz="3200" b="0" i="0" u="none" strike="noStrike" kern="1200" cap="none" spc="0" normalizeH="0" baseline="0" noProof="0">
              <a:ln>
                <a:noFill/>
              </a:ln>
              <a:solidFill>
                <a:schemeClr val="bg1">
                  <a:lumMod val="75000"/>
                  <a:lumOff val="25000"/>
                </a:schemeClr>
              </a:solidFill>
              <a:effectLst/>
              <a:uLnTx/>
              <a:uFillTx/>
              <a:latin typeface="Cambria"/>
              <a:ea typeface="Cambria"/>
            </a:endParaRPr>
          </a:p>
        </p:txBody>
      </p:sp>
      <p:sp>
        <p:nvSpPr>
          <p:cNvPr id="4" name="Rectangle 3">
            <a:extLst>
              <a:ext uri="{FF2B5EF4-FFF2-40B4-BE49-F238E27FC236}">
                <a16:creationId xmlns:a16="http://schemas.microsoft.com/office/drawing/2014/main" id="{13FC5D13-D512-6B75-93D5-A8D7DBB7A427}"/>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6218483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59" y="328855"/>
            <a:ext cx="10972800" cy="1574317"/>
          </a:xfrm>
        </p:spPr>
        <p:txBody>
          <a:bodyPr/>
          <a:lstStyle/>
          <a:p>
            <a:r>
              <a:rPr lang="en-US"/>
              <a:t>Research Objectives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58CE32BA-30B1-D59A-5527-2678EB7AF8DC}"/>
              </a:ext>
            </a:extLst>
          </p:cNvPr>
          <p:cNvSpPr txBox="1">
            <a:spLocks/>
          </p:cNvSpPr>
          <p:nvPr/>
        </p:nvSpPr>
        <p:spPr>
          <a:xfrm>
            <a:off x="594360" y="2409825"/>
            <a:ext cx="11121390" cy="1250952"/>
          </a:xfrm>
          <a:prstGeom prst="rect">
            <a:avLst/>
          </a:prstGeom>
        </p:spPr>
        <p:txBody>
          <a:bodyPr vert="horz" lIns="91440" tIns="45720" rIns="91440" bIns="45720" rtlCol="0" anchor="t">
            <a:normAutofit fontScale="925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1" i="0" u="none" strike="noStrike" kern="1200" cap="none" spc="0" normalizeH="0" baseline="0" noProof="0">
                <a:ln>
                  <a:noFill/>
                </a:ln>
                <a:solidFill>
                  <a:schemeClr val="bg1">
                    <a:lumMod val="95000"/>
                    <a:lumOff val="5000"/>
                  </a:schemeClr>
                </a:solidFill>
                <a:effectLst/>
                <a:uLnTx/>
                <a:uFillTx/>
                <a:latin typeface="Cambria"/>
                <a:ea typeface="+mn-ea"/>
                <a:cs typeface="+mn-cs"/>
              </a:rPr>
              <a:t>Main Objective: </a:t>
            </a:r>
            <a:endParaRPr kumimoji="0" lang="en-US" sz="2200" i="0" u="none" strike="noStrike" kern="1200" cap="none" spc="0" normalizeH="0" baseline="0" noProof="0">
              <a:ln>
                <a:noFill/>
              </a:ln>
              <a:solidFill>
                <a:schemeClr val="bg1">
                  <a:lumMod val="95000"/>
                  <a:lumOff val="5000"/>
                </a:schemeClr>
              </a:solidFill>
              <a:effectLst/>
              <a:uLnTx/>
              <a:uFillTx/>
              <a:latin typeface="Cambria"/>
              <a:ea typeface="+mn-ea"/>
              <a:cs typeface="+mn-cs"/>
            </a:endParaRPr>
          </a:p>
          <a:p>
            <a:pPr marL="742950" indent="-342900" algn="l">
              <a:buFont typeface="Arial" panose="020B0604020202020204" pitchFamily="34" charset="0"/>
              <a:buChar char="•"/>
              <a:defRPr/>
            </a:pPr>
            <a:r>
              <a:rPr kumimoji="0" lang="en-US" sz="2200" i="0" u="none" strike="noStrike" kern="1200" cap="none" spc="0" normalizeH="0" baseline="0" noProof="0">
                <a:ln>
                  <a:noFill/>
                </a:ln>
                <a:solidFill>
                  <a:schemeClr val="bg1">
                    <a:lumMod val="95000"/>
                    <a:lumOff val="5000"/>
                  </a:schemeClr>
                </a:solidFill>
                <a:effectLst/>
                <a:uLnTx/>
                <a:uFillTx/>
                <a:latin typeface="Cambria"/>
                <a:ea typeface="+mn-ea"/>
                <a:cs typeface="+mn-cs"/>
              </a:rPr>
              <a:t>To develop a machine learning-based web application for accurate detection of phoneme-level speech errors and provide corrective feedback, including similar-sounding word suggestions, to enhance pronunciation and English language learning.</a:t>
            </a:r>
            <a:endParaRPr lang="en-US">
              <a:solidFill>
                <a:schemeClr val="bg1">
                  <a:lumMod val="95000"/>
                  <a:lumOff val="5000"/>
                </a:schemeClr>
              </a:solidFill>
            </a:endParaRPr>
          </a:p>
          <a:p>
            <a:pPr marL="514350" marR="0" lvl="0" indent="-114300" algn="l" defTabSz="914400">
              <a:lnSpc>
                <a:spcPct val="100000"/>
              </a:lnSpc>
              <a:spcBef>
                <a:spcPct val="20000"/>
              </a:spcBef>
              <a:spcAft>
                <a:spcPts val="0"/>
              </a:spcAft>
              <a:buClrTx/>
              <a:buSzTx/>
              <a:buFont typeface="Arial" panose="020B0604020202020204" pitchFamily="34" charset="0"/>
              <a:buChar char="•"/>
              <a:tabLst/>
              <a:defRPr/>
            </a:pPr>
            <a:endParaRPr lang="en-US" sz="2200" i="0" u="none" strike="noStrike" kern="1200" cap="none" spc="0" normalizeH="0" baseline="0" noProof="0">
              <a:ln>
                <a:noFill/>
              </a:ln>
              <a:solidFill>
                <a:schemeClr val="bg1">
                  <a:lumMod val="95000"/>
                  <a:lumOff val="5000"/>
                </a:schemeClr>
              </a:solidFill>
              <a:effectLst/>
              <a:uLnTx/>
              <a:uFillTx/>
              <a:latin typeface="Cambria"/>
              <a:ea typeface="Cambria"/>
            </a:endParaRPr>
          </a:p>
          <a:p>
            <a:pPr marL="514350" marR="0" lvl="0" indent="-1143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200" i="0" u="none" strike="noStrike" kern="1200" cap="none" spc="0" normalizeH="0" baseline="0" noProof="0">
              <a:ln>
                <a:noFill/>
              </a:ln>
              <a:solidFill>
                <a:schemeClr val="bg1">
                  <a:lumMod val="95000"/>
                  <a:lumOff val="5000"/>
                </a:schemeClr>
              </a:solidFill>
              <a:effectLst/>
              <a:uLnTx/>
              <a:uFillTx/>
              <a:latin typeface="Cambria"/>
              <a:ea typeface="+mn-ea"/>
              <a:cs typeface="+mn-cs"/>
            </a:endParaRP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594359" y="3819526"/>
            <a:ext cx="11226165" cy="2286000"/>
          </a:xfrm>
          <a:prstGeom prst="rect">
            <a:avLst/>
          </a:prstGeom>
        </p:spPr>
        <p:txBody>
          <a:bodyPr vert="horz" lIns="91440" tIns="45720" rIns="91440" bIns="45720" rtlCol="0" anchor="t">
            <a:normAutofit fontScale="925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Sub Objectives:</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buFont typeface="Arial" panose="020B0A04020102020204"/>
              <a:buChar char="•"/>
              <a:tabLst/>
              <a:defRPr/>
            </a:pPr>
            <a:r>
              <a:rPr kumimoji="0" lang="en-US" sz="2100" b="0" i="0" u="none" strike="noStrike" kern="1200" cap="none" spc="0" normalizeH="0" baseline="0" noProof="0">
                <a:ln>
                  <a:noFill/>
                </a:ln>
                <a:solidFill>
                  <a:schemeClr val="bg1">
                    <a:lumMod val="75000"/>
                    <a:lumOff val="25000"/>
                  </a:schemeClr>
                </a:solidFill>
                <a:effectLst/>
                <a:uLnTx/>
                <a:uFillTx/>
                <a:latin typeface="Cambria"/>
                <a:ea typeface="+mn-ea"/>
                <a:cs typeface="+mn-cs"/>
              </a:rPr>
              <a:t>To collect comprehensive dataset of audio files with corresponding phoneme sequences for training and evaluation.</a:t>
            </a:r>
            <a:endParaRPr lang="en-US" sz="2100" b="0" i="0" u="none" strike="noStrike" kern="1200" cap="none" spc="0" normalizeH="0" baseline="0" noProof="0">
              <a:ln>
                <a:noFill/>
              </a:ln>
              <a:solidFill>
                <a:schemeClr val="bg1">
                  <a:lumMod val="75000"/>
                  <a:lumOff val="25000"/>
                </a:schemeClr>
              </a:solidFill>
              <a:effectLst/>
              <a:uLnTx/>
              <a:uFillTx/>
              <a:latin typeface="Cambria"/>
              <a:ea typeface="Cambria"/>
            </a:endParaRPr>
          </a:p>
          <a:p>
            <a:pPr algn="l">
              <a:buFont typeface="Arial" panose="020B0A04020102020204"/>
              <a:buChar char="•"/>
              <a:defRPr/>
            </a:pPr>
            <a:r>
              <a:rPr lang="en-US" sz="2100">
                <a:solidFill>
                  <a:schemeClr val="bg1">
                    <a:lumMod val="75000"/>
                    <a:lumOff val="25000"/>
                  </a:schemeClr>
                </a:solidFill>
                <a:latin typeface="Cambria"/>
                <a:ea typeface="Cambria"/>
                <a:cs typeface="+mn-lt"/>
              </a:rPr>
              <a:t>To</a:t>
            </a:r>
            <a:r>
              <a:rPr kumimoji="0" lang="en-US" sz="2100" b="0" i="0" u="none" strike="noStrike" kern="1200" cap="none" spc="0" normalizeH="0" baseline="0" noProof="0">
                <a:ln>
                  <a:noFill/>
                </a:ln>
                <a:solidFill>
                  <a:schemeClr val="bg1">
                    <a:lumMod val="75000"/>
                    <a:lumOff val="25000"/>
                  </a:schemeClr>
                </a:solidFill>
                <a:effectLst/>
                <a:uLnTx/>
                <a:uFillTx/>
                <a:latin typeface="Cambria"/>
                <a:ea typeface="+mn-ea"/>
                <a:cs typeface="+mn-cs"/>
              </a:rPr>
              <a:t> design </a:t>
            </a:r>
            <a:r>
              <a:rPr lang="en-US" sz="2100">
                <a:solidFill>
                  <a:schemeClr val="bg1">
                    <a:lumMod val="75000"/>
                    <a:lumOff val="25000"/>
                  </a:schemeClr>
                </a:solidFill>
                <a:latin typeface="Cambria"/>
              </a:rPr>
              <a:t>methods </a:t>
            </a:r>
            <a:r>
              <a:rPr kumimoji="0" lang="en-US" sz="2100" b="0" i="0" u="none" strike="noStrike" kern="1200" cap="none" spc="0" normalizeH="0" baseline="0" noProof="0">
                <a:ln>
                  <a:noFill/>
                </a:ln>
                <a:solidFill>
                  <a:schemeClr val="bg1">
                    <a:lumMod val="75000"/>
                    <a:lumOff val="25000"/>
                  </a:schemeClr>
                </a:solidFill>
                <a:effectLst/>
                <a:uLnTx/>
                <a:uFillTx/>
                <a:latin typeface="Cambria"/>
                <a:ea typeface="+mn-ea"/>
                <a:cs typeface="+mn-cs"/>
              </a:rPr>
              <a:t>machine learning model </a:t>
            </a:r>
            <a:r>
              <a:rPr lang="en-US" sz="2100">
                <a:solidFill>
                  <a:schemeClr val="bg1">
                    <a:lumMod val="75000"/>
                    <a:lumOff val="25000"/>
                  </a:schemeClr>
                </a:solidFill>
                <a:latin typeface="Cambria"/>
              </a:rPr>
              <a:t>and algorithm to </a:t>
            </a:r>
            <a:r>
              <a:rPr kumimoji="0" lang="en-US" sz="2100" b="0" i="0" u="none" strike="noStrike" kern="1200" cap="none" spc="0" normalizeH="0" baseline="0" noProof="0">
                <a:ln>
                  <a:noFill/>
                </a:ln>
                <a:solidFill>
                  <a:schemeClr val="bg1">
                    <a:lumMod val="75000"/>
                    <a:lumOff val="25000"/>
                  </a:schemeClr>
                </a:solidFill>
                <a:effectLst/>
                <a:uLnTx/>
                <a:uFillTx/>
                <a:latin typeface="Cambria"/>
                <a:ea typeface="+mn-ea"/>
                <a:cs typeface="+mn-cs"/>
              </a:rPr>
              <a:t>detecting phoneme-level errors in spoken words.</a:t>
            </a:r>
            <a:endParaRPr lang="en-US" sz="2100">
              <a:solidFill>
                <a:schemeClr val="bg1">
                  <a:lumMod val="75000"/>
                  <a:lumOff val="25000"/>
                </a:schemeClr>
              </a:solidFill>
              <a:ea typeface="+mn-ea"/>
              <a:cs typeface="+mn-cs"/>
            </a:endParaRPr>
          </a:p>
          <a:p>
            <a:pPr algn="l">
              <a:buFont typeface="Arial" panose="020B0A04020102020204"/>
              <a:buChar char="•"/>
              <a:defRPr/>
            </a:pPr>
            <a:r>
              <a:rPr lang="en-US" sz="2100">
                <a:solidFill>
                  <a:schemeClr val="bg1">
                    <a:lumMod val="75000"/>
                    <a:lumOff val="25000"/>
                  </a:schemeClr>
                </a:solidFill>
                <a:latin typeface="Cambria"/>
                <a:ea typeface="Cambria"/>
                <a:cs typeface="+mn-lt"/>
              </a:rPr>
              <a:t>To</a:t>
            </a:r>
            <a:r>
              <a:rPr kumimoji="0" lang="en-US" sz="2100" b="0" i="0" u="none" strike="noStrike" kern="1200" cap="none" spc="0" normalizeH="0" baseline="0" noProof="0">
                <a:ln>
                  <a:noFill/>
                </a:ln>
                <a:solidFill>
                  <a:schemeClr val="bg1">
                    <a:lumMod val="75000"/>
                    <a:lumOff val="25000"/>
                  </a:schemeClr>
                </a:solidFill>
                <a:effectLst/>
                <a:uLnTx/>
                <a:uFillTx/>
                <a:latin typeface="Cambria"/>
                <a:ea typeface="+mn-ea"/>
                <a:cs typeface="+mn-cs"/>
              </a:rPr>
              <a:t> implement a feedback system that identifies mispronounced phonemes and suggests similar-sounding words for practice</a:t>
            </a:r>
            <a:r>
              <a:rPr lang="en-US" sz="2100">
                <a:solidFill>
                  <a:schemeClr val="bg1">
                    <a:lumMod val="75000"/>
                    <a:lumOff val="25000"/>
                  </a:schemeClr>
                </a:solidFill>
                <a:latin typeface="Cambria"/>
              </a:rPr>
              <a:t>.</a:t>
            </a:r>
            <a:endParaRPr lang="en-US">
              <a:solidFill>
                <a:schemeClr val="bg1">
                  <a:lumMod val="75000"/>
                  <a:lumOff val="25000"/>
                </a:schemeClr>
              </a:solidFill>
            </a:endParaRPr>
          </a:p>
          <a:p>
            <a:pPr marR="0" lvl="0" algn="l" defTabSz="914400">
              <a:lnSpc>
                <a:spcPct val="100000"/>
              </a:lnSpc>
              <a:spcBef>
                <a:spcPct val="20000"/>
              </a:spcBef>
              <a:spcAft>
                <a:spcPts val="0"/>
              </a:spcAft>
              <a:buClrTx/>
              <a:buSzTx/>
              <a:tabLst/>
              <a:defRPr/>
            </a:pPr>
            <a:endParaRPr lang="en-US" sz="2000">
              <a:solidFill>
                <a:schemeClr val="bg1">
                  <a:lumMod val="75000"/>
                  <a:lumOff val="25000"/>
                </a:schemeClr>
              </a:solidFill>
              <a:latin typeface="Cambria"/>
              <a:ea typeface="Cambria"/>
            </a:endParaRPr>
          </a:p>
        </p:txBody>
      </p:sp>
      <p:sp>
        <p:nvSpPr>
          <p:cNvPr id="4" name="Rectangle 3">
            <a:extLst>
              <a:ext uri="{FF2B5EF4-FFF2-40B4-BE49-F238E27FC236}">
                <a16:creationId xmlns:a16="http://schemas.microsoft.com/office/drawing/2014/main" id="{40CCBD4D-EC44-D8FF-8427-25CF06486CAC}"/>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7194776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a:t>System</a:t>
            </a:r>
            <a:br>
              <a:rPr lang="en-US"/>
            </a:br>
            <a:r>
              <a:rPr lang="en-US"/>
              <a:t>Design</a:t>
            </a:r>
          </a:p>
        </p:txBody>
      </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9095AB3-D922-CA25-F52E-E2281FB830AC}"/>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6" name="Picture 5" descr="A diagram of a software system&#10;&#10;Description automatically generated">
            <a:extLst>
              <a:ext uri="{FF2B5EF4-FFF2-40B4-BE49-F238E27FC236}">
                <a16:creationId xmlns:a16="http://schemas.microsoft.com/office/drawing/2014/main" id="{478D8617-F94E-9B10-B6D9-E194B459DD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38438" y="544749"/>
            <a:ext cx="8251867" cy="5768502"/>
          </a:xfrm>
          <a:prstGeom prst="rect">
            <a:avLst/>
          </a:prstGeom>
        </p:spPr>
      </p:pic>
    </p:spTree>
    <p:extLst>
      <p:ext uri="{BB962C8B-B14F-4D97-AF65-F5344CB8AC3E}">
        <p14:creationId xmlns:p14="http://schemas.microsoft.com/office/powerpoint/2010/main" val="23014465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D6C958-56DF-1E09-50AC-7F63BFD0182B}"/>
              </a:ext>
            </a:extLst>
          </p:cNvPr>
          <p:cNvSpPr>
            <a:spLocks noGrp="1"/>
          </p:cNvSpPr>
          <p:nvPr>
            <p:ph type="title"/>
          </p:nvPr>
        </p:nvSpPr>
        <p:spPr/>
        <p:txBody>
          <a:bodyPr/>
          <a:lstStyle/>
          <a:p>
            <a:r>
              <a:rPr lang="en-US"/>
              <a:t>Tools &amp; Technologies </a:t>
            </a:r>
          </a:p>
        </p:txBody>
      </p:sp>
      <p:sp>
        <p:nvSpPr>
          <p:cNvPr id="12" name="Subtitle 2">
            <a:extLst>
              <a:ext uri="{FF2B5EF4-FFF2-40B4-BE49-F238E27FC236}">
                <a16:creationId xmlns:a16="http://schemas.microsoft.com/office/drawing/2014/main" id="{522098AB-1119-CBD6-FF6B-3233ACB1DDD1}"/>
              </a:ext>
            </a:extLst>
          </p:cNvPr>
          <p:cNvSpPr txBox="1">
            <a:spLocks/>
          </p:cNvSpPr>
          <p:nvPr/>
        </p:nvSpPr>
        <p:spPr>
          <a:xfrm>
            <a:off x="842730" y="2469303"/>
            <a:ext cx="10911120" cy="3169497"/>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Frontend - JavaScript &amp; React</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Backend – </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FastAPI</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Database – </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mongoDB</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indent="-342900" algn="l">
              <a:buFont typeface="Arial" panose="020B0604020202020204" pitchFamily="34" charset="0"/>
              <a:buChar char="•"/>
              <a:defRPr/>
            </a:pPr>
            <a:r>
              <a:rPr lang="en-US" sz="1800" kern="100">
                <a:effectLst/>
                <a:latin typeface="Calibri" panose="020F0502020204030204" pitchFamily="34" charset="0"/>
                <a:ea typeface="Aptos" panose="02110004020202020204"/>
                <a:cs typeface="Times New Roman" panose="02020603050405020304" pitchFamily="18" charset="0"/>
              </a:rPr>
              <a:t>.</a:t>
            </a:r>
            <a:endParaRPr lang="en-US" sz="1800" kern="100">
              <a:effectLst/>
              <a:latin typeface="Aptos" panose="02110004020202020204"/>
              <a:ea typeface="Aptos" panose="02110004020202020204"/>
              <a:cs typeface="Times New Roman" panose="02020603050405020304" pitchFamily="18" charset="0"/>
            </a:endParaRPr>
          </a:p>
          <a:p>
            <a:pPr algn="l">
              <a:buFont typeface="Arial" panose="020B0604020202020204" pitchFamily="34" charset="0"/>
              <a:buChar char="•"/>
              <a:defRPr/>
            </a:pPr>
            <a:r>
              <a:rPr lang="en-US" sz="2200">
                <a:solidFill>
                  <a:schemeClr val="bg1">
                    <a:lumMod val="75000"/>
                    <a:lumOff val="25000"/>
                  </a:schemeClr>
                </a:solidFill>
                <a:latin typeface="Cambria"/>
              </a:rPr>
              <a:t> Deep Learning Model – Wac2Vac2 model</a:t>
            </a:r>
            <a:endParaRPr lang="en-US" sz="2200">
              <a:solidFill>
                <a:schemeClr val="bg1">
                  <a:lumMod val="75000"/>
                  <a:lumOff val="25000"/>
                </a:schemeClr>
              </a:solidFill>
              <a:latin typeface="Cambria"/>
              <a:ea typeface="Cambria"/>
            </a:endParaRPr>
          </a:p>
          <a:p>
            <a:pPr algn="l">
              <a:buFont typeface="Arial" panose="020B0604020202020204" pitchFamily="34" charset="0"/>
              <a:buChar char="•"/>
              <a:defRPr/>
            </a:pPr>
            <a:r>
              <a:rPr lang="en-US" sz="2200">
                <a:solidFill>
                  <a:schemeClr val="bg1">
                    <a:lumMod val="75000"/>
                    <a:lumOff val="25000"/>
                  </a:schemeClr>
                </a:solidFill>
                <a:latin typeface="Cambria"/>
              </a:rPr>
              <a:t> Audio Processing – MFCCs</a:t>
            </a:r>
            <a:endParaRPr lang="en-US">
              <a:solidFill>
                <a:schemeClr val="bg1">
                  <a:lumMod val="75000"/>
                  <a:lumOff val="25000"/>
                </a:schemeClr>
              </a:solidFill>
            </a:endParaRPr>
          </a:p>
          <a:p>
            <a:pPr algn="l">
              <a:buFont typeface="Arial" panose="020B0604020202020204" pitchFamily="34" charset="0"/>
              <a:buChar char="•"/>
              <a:defRPr/>
            </a:pPr>
            <a:r>
              <a:rPr lang="en-US" sz="2200">
                <a:solidFill>
                  <a:schemeClr val="bg1">
                    <a:lumMod val="75000"/>
                    <a:lumOff val="25000"/>
                  </a:schemeClr>
                </a:solidFill>
                <a:latin typeface="Cambria"/>
              </a:rPr>
              <a:t> DTW algorithm, </a:t>
            </a:r>
            <a:r>
              <a:rPr lang="en-US" sz="1800">
                <a:solidFill>
                  <a:srgbClr val="171717"/>
                </a:solidFill>
                <a:latin typeface="Arial"/>
                <a:cs typeface="Arial"/>
              </a:rPr>
              <a:t>Fuzzy Matching </a:t>
            </a:r>
            <a:endParaRPr lang="en-US"/>
          </a:p>
          <a:p>
            <a:pPr marL="342900" indent="-342900" algn="l">
              <a:buFont typeface="Arial" panose="020B0604020202020204" pitchFamily="34" charset="0"/>
              <a:buChar char="•"/>
              <a:defRPr/>
            </a:pPr>
            <a:endParaRPr lang="en-US" sz="2200">
              <a:solidFill>
                <a:schemeClr val="bg1">
                  <a:lumMod val="75000"/>
                  <a:lumOff val="25000"/>
                </a:schemeClr>
              </a:solidFill>
              <a:latin typeface="Cambria"/>
              <a:ea typeface="Cambria"/>
            </a:endParaRPr>
          </a:p>
          <a:p>
            <a:pPr marL="342900" indent="-342900" algn="l">
              <a:buFont typeface="Arial" panose="020B0604020202020204" pitchFamily="34" charset="0"/>
              <a:buChar char="•"/>
              <a:defRPr/>
            </a:pPr>
            <a:endParaRPr lang="en-US" sz="2200">
              <a:solidFill>
                <a:schemeClr val="bg1">
                  <a:lumMod val="75000"/>
                  <a:lumOff val="25000"/>
                </a:schemeClr>
              </a:solidFill>
              <a:latin typeface="Cambria"/>
            </a:endParaRPr>
          </a:p>
        </p:txBody>
      </p:sp>
      <p:pic>
        <p:nvPicPr>
          <p:cNvPr id="13" name="Content Placeholder 10">
            <a:extLst>
              <a:ext uri="{FF2B5EF4-FFF2-40B4-BE49-F238E27FC236}">
                <a16:creationId xmlns:a16="http://schemas.microsoft.com/office/drawing/2014/main" id="{4DE30E81-F0E3-DFAC-06ED-0282F4EFF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314D0DCC-0F9E-950B-9962-EB39EDD0C039}"/>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53DAB462-3ABB-8A19-E15A-06715409E5C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128CFA18-D0D7-F981-AEFE-0FFEFE808698}"/>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31612431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a:t>Software</a:t>
            </a:r>
            <a:br>
              <a:rPr lang="en-US"/>
            </a:br>
            <a:r>
              <a:rPr lang="en-US"/>
              <a:t>Specification Requirements</a:t>
            </a:r>
          </a:p>
        </p:txBody>
      </p:sp>
      <p:sp>
        <p:nvSpPr>
          <p:cNvPr id="7" name="Subtitle 2">
            <a:extLst>
              <a:ext uri="{FF2B5EF4-FFF2-40B4-BE49-F238E27FC236}">
                <a16:creationId xmlns:a16="http://schemas.microsoft.com/office/drawing/2014/main" id="{BF241835-64C9-6F16-F4AD-37F37D307C38}"/>
              </a:ext>
            </a:extLst>
          </p:cNvPr>
          <p:cNvSpPr txBox="1">
            <a:spLocks/>
          </p:cNvSpPr>
          <p:nvPr/>
        </p:nvSpPr>
        <p:spPr>
          <a:xfrm>
            <a:off x="594360" y="5371026"/>
            <a:ext cx="11035203" cy="53722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Non Functional:</a:t>
            </a:r>
            <a:r>
              <a:rPr lang="en-US" sz="600" b="1">
                <a:solidFill>
                  <a:schemeClr val="bg1"/>
                </a:solidFill>
                <a:latin typeface="Cambria"/>
              </a:rPr>
              <a:t>      </a:t>
            </a:r>
            <a:r>
              <a:rPr lang="en-US" sz="2200">
                <a:solidFill>
                  <a:schemeClr val="bg1"/>
                </a:solidFill>
                <a:latin typeface="Cambria"/>
              </a:rPr>
              <a:t>Accuracy , Performance, Availability, Usability</a:t>
            </a:r>
            <a:endParaRPr kumimoji="0" lang="en-US" sz="2200" i="0" u="none" strike="noStrike" kern="1200" cap="none" spc="0" normalizeH="0" baseline="0" noProof="0">
              <a:ln>
                <a:noFill/>
              </a:ln>
              <a:solidFill>
                <a:schemeClr val="bg1"/>
              </a:solidFill>
              <a:effectLst/>
              <a:uLnTx/>
              <a:uFillTx/>
              <a:latin typeface="Cambria"/>
              <a:ea typeface="+mn-ea"/>
              <a:cs typeface="+mn-cs"/>
            </a:endParaRPr>
          </a:p>
        </p:txBody>
      </p:sp>
      <p:pic>
        <p:nvPicPr>
          <p:cNvPr id="3" name="Content Placeholder 10">
            <a:extLst>
              <a:ext uri="{FF2B5EF4-FFF2-40B4-BE49-F238E27FC236}">
                <a16:creationId xmlns:a16="http://schemas.microsoft.com/office/drawing/2014/main" id="{D53016A5-6B2D-E53D-5ECE-ACB775404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5" name="Date Placeholder 7">
            <a:extLst>
              <a:ext uri="{FF2B5EF4-FFF2-40B4-BE49-F238E27FC236}">
                <a16:creationId xmlns:a16="http://schemas.microsoft.com/office/drawing/2014/main" id="{B060DA77-0C51-979D-FDCD-3BDAE6FA55E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1952A2F2-460C-1549-2B1B-C76A9A8F8BE6}"/>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88FFB3C-8E65-0FC5-5EA0-4D68518C9C3B}"/>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10" name="TextBox 9">
            <a:extLst>
              <a:ext uri="{FF2B5EF4-FFF2-40B4-BE49-F238E27FC236}">
                <a16:creationId xmlns:a16="http://schemas.microsoft.com/office/drawing/2014/main" id="{AE9B9899-36F3-D139-53D5-80F2FC5000C2}"/>
              </a:ext>
            </a:extLst>
          </p:cNvPr>
          <p:cNvSpPr txBox="1"/>
          <p:nvPr/>
        </p:nvSpPr>
        <p:spPr>
          <a:xfrm>
            <a:off x="592932" y="2355056"/>
            <a:ext cx="11541918" cy="30162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200" b="1">
                <a:solidFill>
                  <a:schemeClr val="bg1"/>
                </a:solidFill>
                <a:latin typeface="Cambria"/>
              </a:rPr>
              <a:t>Functional:</a:t>
            </a:r>
          </a:p>
          <a:p>
            <a:endParaRPr lang="en-US"/>
          </a:p>
          <a:p>
            <a:pPr marL="457200" indent="-457200">
              <a:buFont typeface="+mj-lt"/>
              <a:buAutoNum type="arabicPeriod"/>
            </a:pPr>
            <a:r>
              <a:rPr lang="en-US" sz="2200">
                <a:solidFill>
                  <a:schemeClr val="bg1"/>
                </a:solidFill>
                <a:latin typeface="Cambria"/>
              </a:rPr>
              <a:t>Import and manage datasets containing audio files and associated metadata. </a:t>
            </a:r>
          </a:p>
          <a:p>
            <a:pPr marL="457200" indent="-457200">
              <a:buFont typeface="+mj-lt"/>
              <a:buAutoNum type="arabicPeriod"/>
            </a:pPr>
            <a:r>
              <a:rPr lang="en-US" sz="2200">
                <a:solidFill>
                  <a:schemeClr val="bg1"/>
                </a:solidFill>
                <a:latin typeface="Cambria"/>
              </a:rPr>
              <a:t>Extract relevant features such as MFCCs, for model training. </a:t>
            </a:r>
          </a:p>
          <a:p>
            <a:pPr marL="457200" indent="-457200">
              <a:buFont typeface="+mj-lt"/>
              <a:buAutoNum type="arabicPeriod"/>
            </a:pPr>
            <a:r>
              <a:rPr lang="en-US" sz="2200">
                <a:solidFill>
                  <a:schemeClr val="bg1"/>
                </a:solidFill>
                <a:latin typeface="Cambria"/>
              </a:rPr>
              <a:t>Implement method , recognize phonemes from input audio sequences. </a:t>
            </a:r>
          </a:p>
          <a:p>
            <a:pPr marL="457200" indent="-457200">
              <a:buFont typeface="+mj-lt"/>
              <a:buAutoNum type="arabicPeriod"/>
            </a:pPr>
            <a:r>
              <a:rPr lang="en-US" sz="2200">
                <a:solidFill>
                  <a:schemeClr val="bg1"/>
                </a:solidFill>
                <a:latin typeface="Cambria"/>
              </a:rPr>
              <a:t>Identify pronunciation errors at the phoneme level.</a:t>
            </a:r>
          </a:p>
          <a:p>
            <a:pPr marL="457200" indent="-457200">
              <a:buFont typeface="+mj-lt"/>
              <a:buAutoNum type="arabicPeriod"/>
            </a:pPr>
            <a:r>
              <a:rPr lang="en-US" sz="2200">
                <a:solidFill>
                  <a:schemeClr val="bg1"/>
                </a:solidFill>
                <a:latin typeface="Cambria"/>
              </a:rPr>
              <a:t>Provide detailed feedback, including the correct pronunciation, provide similar sounding words.</a:t>
            </a:r>
          </a:p>
          <a:p>
            <a:pPr marL="457200" indent="-457200"/>
            <a:endParaRPr lang="en-US"/>
          </a:p>
        </p:txBody>
      </p:sp>
    </p:spTree>
    <p:extLst>
      <p:ext uri="{BB962C8B-B14F-4D97-AF65-F5344CB8AC3E}">
        <p14:creationId xmlns:p14="http://schemas.microsoft.com/office/powerpoint/2010/main" val="37758906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9E9F5-0170-8B38-884C-EAC0CE584E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9AB7C-9353-8A22-E7CC-C4CDB9396024}"/>
              </a:ext>
            </a:extLst>
          </p:cNvPr>
          <p:cNvSpPr>
            <a:spLocks noGrp="1"/>
          </p:cNvSpPr>
          <p:nvPr>
            <p:ph type="title"/>
          </p:nvPr>
        </p:nvSpPr>
        <p:spPr>
          <a:xfrm>
            <a:off x="594360" y="198408"/>
            <a:ext cx="10972800" cy="1611342"/>
          </a:xfrm>
        </p:spPr>
        <p:txBody>
          <a:bodyPr/>
          <a:lstStyle/>
          <a:p>
            <a:r>
              <a:rPr lang="en-US"/>
              <a:t>Progress up to now</a:t>
            </a:r>
          </a:p>
        </p:txBody>
      </p:sp>
      <p:sp>
        <p:nvSpPr>
          <p:cNvPr id="6" name="Subtitle 2">
            <a:extLst>
              <a:ext uri="{FF2B5EF4-FFF2-40B4-BE49-F238E27FC236}">
                <a16:creationId xmlns:a16="http://schemas.microsoft.com/office/drawing/2014/main" id="{5987F0E1-D22C-47D6-050C-8C954B1B3CB0}"/>
              </a:ext>
            </a:extLst>
          </p:cNvPr>
          <p:cNvSpPr txBox="1">
            <a:spLocks/>
          </p:cNvSpPr>
          <p:nvPr/>
        </p:nvSpPr>
        <p:spPr>
          <a:xfrm>
            <a:off x="594360" y="2805417"/>
            <a:ext cx="8034073" cy="3050634"/>
          </a:xfrm>
          <a:prstGeom prst="rect">
            <a:avLst/>
          </a:prstGeom>
          <a:ln>
            <a:solidFill>
              <a:schemeClr val="tx1"/>
            </a:solidFill>
          </a:ln>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Char char="•"/>
              <a:defRPr/>
            </a:pPr>
            <a:r>
              <a:rPr lang="en-US" sz="2200">
                <a:solidFill>
                  <a:sysClr val="windowText" lastClr="000000"/>
                </a:solidFill>
                <a:latin typeface="Cambria"/>
              </a:rPr>
              <a:t>Audio input convert to phoneme sequence</a:t>
            </a:r>
            <a:endParaRPr lang="en-US" sz="2200">
              <a:solidFill>
                <a:sysClr val="windowText" lastClr="000000"/>
              </a:solidFill>
              <a:cs typeface="Arial"/>
            </a:endParaRPr>
          </a:p>
          <a:p>
            <a:pPr marL="342900" indent="-342900" algn="l">
              <a:buFont typeface="Arial" panose="020B0604020202020204" pitchFamily="34" charset="0"/>
              <a:buChar char="•"/>
              <a:defRPr/>
            </a:pPr>
            <a:r>
              <a:rPr lang="en-US" sz="2200">
                <a:solidFill>
                  <a:sysClr val="windowText" lastClr="000000"/>
                </a:solidFill>
                <a:latin typeface="Cambria"/>
              </a:rPr>
              <a:t>Highlight the error points </a:t>
            </a:r>
            <a:r>
              <a:rPr kumimoji="0" lang="en-US" sz="2200" i="0" u="none" strike="noStrike" kern="1200" cap="none" spc="0" normalizeH="0" baseline="0" noProof="0">
                <a:solidFill>
                  <a:sysClr val="windowText" lastClr="000000"/>
                </a:solidFill>
                <a:effectLst/>
                <a:uLnTx/>
                <a:uFillTx/>
                <a:latin typeface="Cambria"/>
                <a:ea typeface="+mn-ea"/>
                <a:cs typeface="+mn-cs"/>
              </a:rPr>
              <a:t>of </a:t>
            </a:r>
            <a:r>
              <a:rPr lang="en-US" sz="2200">
                <a:solidFill>
                  <a:sysClr val="windowText" lastClr="000000"/>
                </a:solidFill>
                <a:latin typeface="Cambria"/>
              </a:rPr>
              <a:t>expected word</a:t>
            </a:r>
            <a:endParaRPr lang="en-US">
              <a:ea typeface="+mn-ea"/>
              <a:cs typeface="+mn-cs"/>
            </a:endParaRPr>
          </a:p>
        </p:txBody>
      </p:sp>
      <p:pic>
        <p:nvPicPr>
          <p:cNvPr id="5" name="Content Placeholder 10">
            <a:extLst>
              <a:ext uri="{FF2B5EF4-FFF2-40B4-BE49-F238E27FC236}">
                <a16:creationId xmlns:a16="http://schemas.microsoft.com/office/drawing/2014/main" id="{91AF94C5-8F79-D2BF-3D90-B1E6F55165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A8CF8561-0880-152D-5F3B-DAAEB867845A}"/>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F2F3354B-FCFB-AB35-1830-57679C249D21}"/>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95E6AD50-4C9B-7E18-9373-4254D752DE68}"/>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6105835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3A854-54CA-D072-55F7-E1E2264F41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9C917A-902B-3AA1-6C0C-A0E44597712C}"/>
              </a:ext>
            </a:extLst>
          </p:cNvPr>
          <p:cNvSpPr>
            <a:spLocks noGrp="1"/>
          </p:cNvSpPr>
          <p:nvPr>
            <p:ph type="title"/>
          </p:nvPr>
        </p:nvSpPr>
        <p:spPr>
          <a:xfrm>
            <a:off x="594360" y="198408"/>
            <a:ext cx="10972800" cy="1611342"/>
          </a:xfrm>
        </p:spPr>
        <p:txBody>
          <a:bodyPr/>
          <a:lstStyle/>
          <a:p>
            <a:r>
              <a:rPr lang="en-US"/>
              <a:t>What is to be done</a:t>
            </a:r>
          </a:p>
        </p:txBody>
      </p:sp>
      <p:sp>
        <p:nvSpPr>
          <p:cNvPr id="6" name="Subtitle 2">
            <a:extLst>
              <a:ext uri="{FF2B5EF4-FFF2-40B4-BE49-F238E27FC236}">
                <a16:creationId xmlns:a16="http://schemas.microsoft.com/office/drawing/2014/main" id="{8E479158-7F1B-8139-2E0B-738C9539D666}"/>
              </a:ext>
            </a:extLst>
          </p:cNvPr>
          <p:cNvSpPr txBox="1">
            <a:spLocks/>
          </p:cNvSpPr>
          <p:nvPr/>
        </p:nvSpPr>
        <p:spPr>
          <a:xfrm>
            <a:off x="594360" y="2805417"/>
            <a:ext cx="8034073" cy="3050634"/>
          </a:xfrm>
          <a:prstGeom prst="rect">
            <a:avLst/>
          </a:prstGeom>
          <a:ln>
            <a:solidFill>
              <a:schemeClr val="tx1"/>
            </a:solidFill>
          </a:ln>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Char char="•"/>
              <a:defRPr/>
            </a:pPr>
            <a:r>
              <a:rPr lang="en-US" sz="2200" b="1">
                <a:solidFill>
                  <a:sysClr val="windowText" lastClr="000000"/>
                </a:solidFill>
                <a:latin typeface="Cambria"/>
              </a:rPr>
              <a:t>Increase </a:t>
            </a:r>
            <a:r>
              <a:rPr kumimoji="0" lang="en-US" sz="2200" b="1" i="0" u="none" strike="noStrike" kern="1200" cap="none" spc="0" normalizeH="0" baseline="0" noProof="0">
                <a:solidFill>
                  <a:sysClr val="windowText" lastClr="000000"/>
                </a:solidFill>
                <a:effectLst/>
                <a:uLnTx/>
                <a:uFillTx/>
                <a:latin typeface="Cambria"/>
                <a:ea typeface="+mn-ea"/>
                <a:cs typeface="+mn-cs"/>
              </a:rPr>
              <a:t>accuracy</a:t>
            </a:r>
            <a:r>
              <a:rPr lang="en-US" sz="2200" b="1">
                <a:solidFill>
                  <a:sysClr val="windowText" lastClr="000000"/>
                </a:solidFill>
                <a:latin typeface="Cambria"/>
              </a:rPr>
              <a:t> of output</a:t>
            </a:r>
            <a:r>
              <a:rPr kumimoji="0" lang="en-US" sz="2200" b="1" i="0" u="none" strike="noStrike" kern="1200" cap="none" spc="0" normalizeH="0" baseline="0" noProof="0">
                <a:solidFill>
                  <a:sysClr val="windowText" lastClr="000000"/>
                </a:solidFill>
                <a:effectLst/>
                <a:uLnTx/>
                <a:uFillTx/>
                <a:latin typeface="Cambria"/>
                <a:ea typeface="+mn-ea"/>
                <a:cs typeface="+mn-cs"/>
              </a:rPr>
              <a:t>.</a:t>
            </a:r>
            <a:endParaRPr lang="en-US" sz="2200" b="1">
              <a:solidFill>
                <a:sysClr val="windowText" lastClr="000000"/>
              </a:solidFill>
              <a:cs typeface="Arial"/>
            </a:endParaRPr>
          </a:p>
          <a:p>
            <a:pPr lvl="0" algn="l" defTabSz="914400">
              <a:lnSpc>
                <a:spcPct val="100000"/>
              </a:lnSpc>
              <a:spcBef>
                <a:spcPct val="20000"/>
              </a:spcBef>
              <a:spcAft>
                <a:spcPts val="0"/>
              </a:spcAft>
              <a:buClrTx/>
              <a:buSzTx/>
              <a:tabLst/>
              <a:defRPr/>
            </a:pPr>
            <a:endParaRPr lang="en-US" sz="2200">
              <a:solidFill>
                <a:sysClr val="windowText" lastClr="000000"/>
              </a:solidFill>
              <a:cs typeface="Arial"/>
            </a:endParaRPr>
          </a:p>
          <a:p>
            <a:pPr marL="342900" indent="-342900" algn="l">
              <a:buChar char="•"/>
              <a:defRPr/>
            </a:pPr>
            <a:r>
              <a:rPr lang="en-US" sz="2200" b="1">
                <a:solidFill>
                  <a:sysClr val="windowText" lastClr="000000"/>
                </a:solidFill>
                <a:latin typeface="Cambria"/>
              </a:rPr>
              <a:t>Deploy </a:t>
            </a:r>
            <a:r>
              <a:rPr kumimoji="0" lang="en-US" sz="2200" b="1" i="0" u="none" strike="noStrike" kern="1200" cap="none" spc="0" normalizeH="0" baseline="0" noProof="0">
                <a:solidFill>
                  <a:sysClr val="windowText" lastClr="000000"/>
                </a:solidFill>
                <a:effectLst/>
                <a:uLnTx/>
                <a:uFillTx/>
                <a:latin typeface="Cambria"/>
                <a:ea typeface="+mn-ea"/>
                <a:cs typeface="+mn-cs"/>
              </a:rPr>
              <a:t>the </a:t>
            </a:r>
            <a:r>
              <a:rPr lang="en-US" sz="2200" b="1">
                <a:solidFill>
                  <a:sysClr val="windowText" lastClr="000000"/>
                </a:solidFill>
                <a:latin typeface="Cambria"/>
              </a:rPr>
              <a:t>system</a:t>
            </a:r>
            <a:endParaRPr lang="en-US">
              <a:solidFill>
                <a:sysClr val="windowText" lastClr="000000"/>
              </a:solidFill>
              <a:cs typeface="Arial" panose="020B0604020202020204"/>
            </a:endParaRPr>
          </a:p>
          <a:p>
            <a:pPr marL="342900" marR="0" lvl="0" indent="-342900" algn="l" defTabSz="914400">
              <a:lnSpc>
                <a:spcPct val="100000"/>
              </a:lnSpc>
              <a:spcBef>
                <a:spcPct val="20000"/>
              </a:spcBef>
              <a:spcAft>
                <a:spcPts val="0"/>
              </a:spcAft>
              <a:buClrTx/>
              <a:buSzTx/>
              <a:buFont typeface="Arial" panose="020B0604020202020204" pitchFamily="34" charset="0"/>
              <a:buChar char="•"/>
              <a:tabLst/>
              <a:defRPr/>
            </a:pPr>
            <a:endParaRPr lang="en-US" sz="2200" b="0" i="0" u="none" strike="noStrike" kern="1200" cap="none" spc="0" normalizeH="0" baseline="0" noProof="0">
              <a:solidFill>
                <a:sysClr val="windowText" lastClr="000000"/>
              </a:solidFill>
              <a:effectLst/>
              <a:uLnTx/>
              <a:uFillTx/>
              <a:latin typeface="Cambria"/>
              <a:ea typeface="Cambria"/>
            </a:endParaRPr>
          </a:p>
        </p:txBody>
      </p:sp>
      <p:pic>
        <p:nvPicPr>
          <p:cNvPr id="5" name="Content Placeholder 10">
            <a:extLst>
              <a:ext uri="{FF2B5EF4-FFF2-40B4-BE49-F238E27FC236}">
                <a16:creationId xmlns:a16="http://schemas.microsoft.com/office/drawing/2014/main" id="{64F87416-02F0-7131-4A2A-396301359D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12EC218C-79AD-861A-06CA-B78E0903D9F2}"/>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5897B916-2E20-32C9-1C3A-EDFB132BDC1D}"/>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24B76FA-E4BC-DBFE-53F9-62A66525AE88}"/>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037D4D5B-64CD-B0B2-5D74-AEDBA7024DE1}"/>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Tree>
    <p:extLst>
      <p:ext uri="{BB962C8B-B14F-4D97-AF65-F5344CB8AC3E}">
        <p14:creationId xmlns:p14="http://schemas.microsoft.com/office/powerpoint/2010/main" val="25556361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2066B-7588-4AA0-428E-8BCD9C07FD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5F925C-0BD8-CE07-F561-33CB788A920A}"/>
              </a:ext>
            </a:extLst>
          </p:cNvPr>
          <p:cNvSpPr>
            <a:spLocks noGrp="1"/>
          </p:cNvSpPr>
          <p:nvPr>
            <p:ph type="title"/>
          </p:nvPr>
        </p:nvSpPr>
        <p:spPr>
          <a:xfrm>
            <a:off x="609600" y="200260"/>
            <a:ext cx="10972800" cy="1611342"/>
          </a:xfrm>
        </p:spPr>
        <p:txBody>
          <a:bodyPr/>
          <a:lstStyle/>
          <a:p>
            <a:r>
              <a:rPr lang="en-US"/>
              <a:t>Design the Model</a:t>
            </a:r>
          </a:p>
        </p:txBody>
      </p:sp>
      <p:sp>
        <p:nvSpPr>
          <p:cNvPr id="6" name="Subtitle 2">
            <a:extLst>
              <a:ext uri="{FF2B5EF4-FFF2-40B4-BE49-F238E27FC236}">
                <a16:creationId xmlns:a16="http://schemas.microsoft.com/office/drawing/2014/main" id="{5C8771DF-BF5F-EBDE-DF60-F8CC2468A70C}"/>
              </a:ext>
            </a:extLst>
          </p:cNvPr>
          <p:cNvSpPr txBox="1">
            <a:spLocks/>
          </p:cNvSpPr>
          <p:nvPr/>
        </p:nvSpPr>
        <p:spPr>
          <a:xfrm>
            <a:off x="594359" y="2259826"/>
            <a:ext cx="11035203" cy="2510295"/>
          </a:xfrm>
          <a:prstGeom prst="rect">
            <a:avLst/>
          </a:prstGeom>
          <a:ln>
            <a:solidFill>
              <a:schemeClr val="tx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Prepare the data for the RNN model. </a:t>
            </a:r>
          </a:p>
          <a:p>
            <a:pPr marL="342900" indent="-342900" algn="l">
              <a:spcBef>
                <a:spcPts val="0"/>
              </a:spcBef>
              <a:buFont typeface="Arial" panose="020B0604020202020204" pitchFamily="34" charset="0"/>
              <a:buChar char="•"/>
              <a:defRPr/>
            </a:pPr>
            <a:r>
              <a:rPr kumimoji="0" lang="en-US" sz="2400" b="0" i="0" u="none" strike="noStrike" kern="1200" cap="none" spc="0" normalizeH="0" baseline="0" noProof="0">
                <a:solidFill>
                  <a:sysClr val="windowText" lastClr="000000"/>
                </a:solidFill>
                <a:effectLst/>
                <a:uLnTx/>
                <a:uFillTx/>
                <a:latin typeface="Cambria"/>
                <a:ea typeface="+mn-ea"/>
                <a:cs typeface="+mn-cs"/>
              </a:rPr>
              <a:t>Design the model architecture using an RNN (RNN architecture with LSTM).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Train the model on preprocessed audio features (MFCCs) and phoneme mappings.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Evaluate the model's performance.</a:t>
            </a:r>
          </a:p>
        </p:txBody>
      </p:sp>
      <p:pic>
        <p:nvPicPr>
          <p:cNvPr id="5" name="Content Placeholder 10">
            <a:extLst>
              <a:ext uri="{FF2B5EF4-FFF2-40B4-BE49-F238E27FC236}">
                <a16:creationId xmlns:a16="http://schemas.microsoft.com/office/drawing/2014/main" id="{13DB1D5F-57D7-EB4E-98BD-D4D8EFF64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86A49C41-5371-DCDB-050A-F9ABE5A3B1AA}"/>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B5A96598-71C1-49D4-65AC-91AE4245B6CB}"/>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70F9B30-EC3F-3587-0747-9085C449599A}"/>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876E16F1-5F43-AC96-F6FD-6C156E09D6D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
        <p:nvSpPr>
          <p:cNvPr id="9" name="Rectangle 1">
            <a:extLst>
              <a:ext uri="{FF2B5EF4-FFF2-40B4-BE49-F238E27FC236}">
                <a16:creationId xmlns:a16="http://schemas.microsoft.com/office/drawing/2014/main" id="{FAB1123D-51EB-7C62-3B7B-AF1DC78A235D}"/>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Prepare the data for the RNN model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Design the model architecture</a:t>
            </a:r>
            <a:r>
              <a:rPr kumimoji="0" lang="en-US" altLang="en-US" sz="1800" b="0" i="0" u="none" strike="noStrike" cap="none" normalizeH="0" baseline="0">
                <a:ln>
                  <a:noFill/>
                </a:ln>
                <a:solidFill>
                  <a:schemeClr val="tx1"/>
                </a:solidFill>
                <a:effectLst/>
                <a:latin typeface="Arial" panose="020B0604020202020204" pitchFamily="34" charset="0"/>
              </a:rPr>
              <a:t> using an RNN (LSTM or GRU layers).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Train the model</a:t>
            </a:r>
            <a:r>
              <a:rPr kumimoji="0" lang="en-US" altLang="en-US" sz="1800" b="0" i="0" u="none" strike="noStrike" cap="none" normalizeH="0" baseline="0">
                <a:ln>
                  <a:noFill/>
                </a:ln>
                <a:solidFill>
                  <a:schemeClr val="tx1"/>
                </a:solidFill>
                <a:effectLst/>
                <a:latin typeface="Arial" panose="020B0604020202020204" pitchFamily="34" charset="0"/>
              </a:rPr>
              <a:t> on preprocessed audio features (MFCCs) and phoneme mappings.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Evaluate the model's performance</a:t>
            </a:r>
            <a:r>
              <a:rPr kumimoji="0" lang="en-US" altLang="en-US" sz="1800"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370265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5F97B2-52C7-F34E-80F0-B24DA81BC3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7B7DD0-AE23-29AE-8061-9A3A6E2FA096}"/>
              </a:ext>
            </a:extLst>
          </p:cNvPr>
          <p:cNvSpPr>
            <a:spLocks noGrp="1"/>
          </p:cNvSpPr>
          <p:nvPr>
            <p:ph type="title"/>
          </p:nvPr>
        </p:nvSpPr>
        <p:spPr>
          <a:xfrm>
            <a:off x="609600" y="200260"/>
            <a:ext cx="10972800" cy="1611342"/>
          </a:xfrm>
        </p:spPr>
        <p:txBody>
          <a:bodyPr/>
          <a:lstStyle/>
          <a:p>
            <a:r>
              <a:rPr lang="en-US"/>
              <a:t>Train Model</a:t>
            </a:r>
          </a:p>
        </p:txBody>
      </p:sp>
      <p:pic>
        <p:nvPicPr>
          <p:cNvPr id="5" name="Content Placeholder 10">
            <a:extLst>
              <a:ext uri="{FF2B5EF4-FFF2-40B4-BE49-F238E27FC236}">
                <a16:creationId xmlns:a16="http://schemas.microsoft.com/office/drawing/2014/main" id="{6DCDA3AD-F6F6-3E0C-ABC6-E961DD74E5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15389A69-BF52-84BB-B886-229CDEADCE4D}"/>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1B96E787-8BED-42E8-020E-79CE186979F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CF72D10-E46D-5E45-C062-161A03EFCDCC}"/>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CECBB586-CBA6-0624-12EA-8C14AA50438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
        <p:nvSpPr>
          <p:cNvPr id="9" name="Rectangle 1">
            <a:extLst>
              <a:ext uri="{FF2B5EF4-FFF2-40B4-BE49-F238E27FC236}">
                <a16:creationId xmlns:a16="http://schemas.microsoft.com/office/drawing/2014/main" id="{C0E4B67E-7783-FD96-2515-11610F4065E5}"/>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Prepare the data for the RNN model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Design the model architecture</a:t>
            </a:r>
            <a:r>
              <a:rPr kumimoji="0" lang="en-US" altLang="en-US" sz="1800" b="0" i="0" u="none" strike="noStrike" cap="none" normalizeH="0" baseline="0">
                <a:ln>
                  <a:noFill/>
                </a:ln>
                <a:solidFill>
                  <a:schemeClr val="tx1"/>
                </a:solidFill>
                <a:effectLst/>
                <a:latin typeface="Arial" panose="020B0604020202020204" pitchFamily="34" charset="0"/>
              </a:rPr>
              <a:t> using an RNN (LSTM or GRU layers).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Train the model</a:t>
            </a:r>
            <a:r>
              <a:rPr kumimoji="0" lang="en-US" altLang="en-US" sz="1800" b="0" i="0" u="none" strike="noStrike" cap="none" normalizeH="0" baseline="0">
                <a:ln>
                  <a:noFill/>
                </a:ln>
                <a:solidFill>
                  <a:schemeClr val="tx1"/>
                </a:solidFill>
                <a:effectLst/>
                <a:latin typeface="Arial" panose="020B0604020202020204" pitchFamily="34" charset="0"/>
              </a:rPr>
              <a:t> on preprocessed audio features (MFCCs) and phoneme mappings.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Evaluate the model's performance</a:t>
            </a:r>
            <a:r>
              <a:rPr kumimoji="0" lang="en-US" altLang="en-US" sz="1800" b="0" i="0" u="none" strike="noStrike" cap="none" normalizeH="0" baseline="0">
                <a:ln>
                  <a:noFill/>
                </a:ln>
                <a:solidFill>
                  <a:schemeClr val="tx1"/>
                </a:solidFill>
                <a:effectLst/>
                <a:latin typeface="Arial" panose="020B0604020202020204" pitchFamily="34" charset="0"/>
              </a:rPr>
              <a:t>. </a:t>
            </a:r>
          </a:p>
        </p:txBody>
      </p:sp>
      <p:pic>
        <p:nvPicPr>
          <p:cNvPr id="6" name="Picture 5">
            <a:extLst>
              <a:ext uri="{FF2B5EF4-FFF2-40B4-BE49-F238E27FC236}">
                <a16:creationId xmlns:a16="http://schemas.microsoft.com/office/drawing/2014/main" id="{DFE37148-FB60-216C-BEFE-7E39EEB27E39}"/>
              </a:ext>
            </a:extLst>
          </p:cNvPr>
          <p:cNvPicPr>
            <a:picLocks noChangeAspect="1"/>
          </p:cNvPicPr>
          <p:nvPr/>
        </p:nvPicPr>
        <p:blipFill>
          <a:blip r:embed="rId4"/>
          <a:stretch>
            <a:fillRect/>
          </a:stretch>
        </p:blipFill>
        <p:spPr>
          <a:xfrm>
            <a:off x="609600" y="2792793"/>
            <a:ext cx="9955873" cy="921131"/>
          </a:xfrm>
          <a:prstGeom prst="rect">
            <a:avLst/>
          </a:prstGeom>
        </p:spPr>
      </p:pic>
    </p:spTree>
    <p:extLst>
      <p:ext uri="{BB962C8B-B14F-4D97-AF65-F5344CB8AC3E}">
        <p14:creationId xmlns:p14="http://schemas.microsoft.com/office/powerpoint/2010/main" val="400602236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4A508-3A02-6366-9E8E-B823B43B41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A9F0EF-2AA4-89A2-AB98-457F21E01305}"/>
              </a:ext>
            </a:extLst>
          </p:cNvPr>
          <p:cNvSpPr>
            <a:spLocks noGrp="1"/>
          </p:cNvSpPr>
          <p:nvPr>
            <p:ph type="title"/>
          </p:nvPr>
        </p:nvSpPr>
        <p:spPr>
          <a:xfrm>
            <a:off x="609600" y="200260"/>
            <a:ext cx="10972800" cy="1611342"/>
          </a:xfrm>
        </p:spPr>
        <p:txBody>
          <a:bodyPr/>
          <a:lstStyle/>
          <a:p>
            <a:r>
              <a:rPr lang="en-US"/>
              <a:t>Compare With Expected Word</a:t>
            </a:r>
          </a:p>
        </p:txBody>
      </p:sp>
      <p:pic>
        <p:nvPicPr>
          <p:cNvPr id="5" name="Content Placeholder 10">
            <a:extLst>
              <a:ext uri="{FF2B5EF4-FFF2-40B4-BE49-F238E27FC236}">
                <a16:creationId xmlns:a16="http://schemas.microsoft.com/office/drawing/2014/main" id="{472E1934-6AA7-9294-2704-65C66A23D9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0B85221C-CB7B-392B-D9A2-A721774638A8}"/>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C812DD00-D814-9D02-753A-4DC1D6FC308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F368C7B-5A90-AFB7-7C4A-715AC3CA1120}"/>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219F1D3A-3762-3561-C9D7-DF485DCFB59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
        <p:nvSpPr>
          <p:cNvPr id="9" name="Rectangle 1">
            <a:extLst>
              <a:ext uri="{FF2B5EF4-FFF2-40B4-BE49-F238E27FC236}">
                <a16:creationId xmlns:a16="http://schemas.microsoft.com/office/drawing/2014/main" id="{094E87A5-AA38-70E4-5FF5-20B94CC5C870}"/>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Prepare the data for the RNN model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Design the model architecture</a:t>
            </a:r>
            <a:r>
              <a:rPr kumimoji="0" lang="en-US" altLang="en-US" sz="1800" b="0" i="0" u="none" strike="noStrike" cap="none" normalizeH="0" baseline="0">
                <a:ln>
                  <a:noFill/>
                </a:ln>
                <a:solidFill>
                  <a:schemeClr val="tx1"/>
                </a:solidFill>
                <a:effectLst/>
                <a:latin typeface="Arial" panose="020B0604020202020204" pitchFamily="34" charset="0"/>
              </a:rPr>
              <a:t> using an RNN (LSTM or GRU layers).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Train the model</a:t>
            </a:r>
            <a:r>
              <a:rPr kumimoji="0" lang="en-US" altLang="en-US" sz="1800" b="0" i="0" u="none" strike="noStrike" cap="none" normalizeH="0" baseline="0">
                <a:ln>
                  <a:noFill/>
                </a:ln>
                <a:solidFill>
                  <a:schemeClr val="tx1"/>
                </a:solidFill>
                <a:effectLst/>
                <a:latin typeface="Arial" panose="020B0604020202020204" pitchFamily="34" charset="0"/>
              </a:rPr>
              <a:t> on preprocessed audio features (MFCCs) and phoneme mappings.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Evaluate the model's performance</a:t>
            </a:r>
            <a:r>
              <a:rPr kumimoji="0" lang="en-US" altLang="en-US" sz="1800" b="0" i="0" u="none" strike="noStrike" cap="none" normalizeH="0" baseline="0">
                <a:ln>
                  <a:noFill/>
                </a:ln>
                <a:solidFill>
                  <a:schemeClr val="tx1"/>
                </a:solidFill>
                <a:effectLst/>
                <a:latin typeface="Arial" panose="020B0604020202020204" pitchFamily="34" charset="0"/>
              </a:rPr>
              <a:t>. </a:t>
            </a:r>
          </a:p>
        </p:txBody>
      </p:sp>
      <p:pic>
        <p:nvPicPr>
          <p:cNvPr id="6" name="Picture 5" descr="A screen shot of a computer program&#10;&#10;Description automatically generated">
            <a:extLst>
              <a:ext uri="{FF2B5EF4-FFF2-40B4-BE49-F238E27FC236}">
                <a16:creationId xmlns:a16="http://schemas.microsoft.com/office/drawing/2014/main" id="{7525310B-E8B9-F3DA-5522-8D7E964DB900}"/>
              </a:ext>
            </a:extLst>
          </p:cNvPr>
          <p:cNvPicPr>
            <a:picLocks noChangeAspect="1"/>
          </p:cNvPicPr>
          <p:nvPr/>
        </p:nvPicPr>
        <p:blipFill>
          <a:blip r:embed="rId4"/>
          <a:stretch>
            <a:fillRect/>
          </a:stretch>
        </p:blipFill>
        <p:spPr>
          <a:xfrm>
            <a:off x="1563624" y="2630222"/>
            <a:ext cx="7046534" cy="2612337"/>
          </a:xfrm>
          <a:prstGeom prst="rect">
            <a:avLst/>
          </a:prstGeom>
        </p:spPr>
      </p:pic>
    </p:spTree>
    <p:extLst>
      <p:ext uri="{BB962C8B-B14F-4D97-AF65-F5344CB8AC3E}">
        <p14:creationId xmlns:p14="http://schemas.microsoft.com/office/powerpoint/2010/main" val="74741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a:t>Background</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ED353F0-B584-9296-82F3-8227678F9C4E}"/>
              </a:ext>
            </a:extLst>
          </p:cNvPr>
          <p:cNvSpPr/>
          <p:nvPr/>
        </p:nvSpPr>
        <p:spPr>
          <a:xfrm>
            <a:off x="2984860"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
        <p:nvSpPr>
          <p:cNvPr id="2" name="Oval 1">
            <a:extLst>
              <a:ext uri="{FF2B5EF4-FFF2-40B4-BE49-F238E27FC236}">
                <a16:creationId xmlns:a16="http://schemas.microsoft.com/office/drawing/2014/main" id="{8C2F56CF-4407-D40B-6B1B-6B75602DD794}"/>
              </a:ext>
            </a:extLst>
          </p:cNvPr>
          <p:cNvSpPr/>
          <p:nvPr/>
        </p:nvSpPr>
        <p:spPr>
          <a:xfrm>
            <a:off x="427819" y="2509090"/>
            <a:ext cx="1457882" cy="145788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6" name="Oval 5">
            <a:extLst>
              <a:ext uri="{FF2B5EF4-FFF2-40B4-BE49-F238E27FC236}">
                <a16:creationId xmlns:a16="http://schemas.microsoft.com/office/drawing/2014/main" id="{2F457E5F-96F9-2274-5C07-C550DDDB040E}"/>
              </a:ext>
            </a:extLst>
          </p:cNvPr>
          <p:cNvSpPr/>
          <p:nvPr/>
        </p:nvSpPr>
        <p:spPr>
          <a:xfrm>
            <a:off x="6150665" y="4803992"/>
            <a:ext cx="1457882" cy="145788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7" name="Oval 6">
            <a:extLst>
              <a:ext uri="{FF2B5EF4-FFF2-40B4-BE49-F238E27FC236}">
                <a16:creationId xmlns:a16="http://schemas.microsoft.com/office/drawing/2014/main" id="{2B313EA8-4AAF-C660-4F64-F5A6871F40A2}"/>
              </a:ext>
            </a:extLst>
          </p:cNvPr>
          <p:cNvSpPr/>
          <p:nvPr/>
        </p:nvSpPr>
        <p:spPr>
          <a:xfrm>
            <a:off x="479784" y="4791366"/>
            <a:ext cx="1457882" cy="145788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8" name="Oval 7">
            <a:extLst>
              <a:ext uri="{FF2B5EF4-FFF2-40B4-BE49-F238E27FC236}">
                <a16:creationId xmlns:a16="http://schemas.microsoft.com/office/drawing/2014/main" id="{5FE8AE0C-9EBF-7B45-4666-CDC67C18CA64}"/>
              </a:ext>
            </a:extLst>
          </p:cNvPr>
          <p:cNvSpPr/>
          <p:nvPr/>
        </p:nvSpPr>
        <p:spPr>
          <a:xfrm>
            <a:off x="6027675" y="2498089"/>
            <a:ext cx="1457882" cy="1457882"/>
          </a:xfrm>
          <a:prstGeom prst="ellipse">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p>
        </p:txBody>
      </p:sp>
      <p:pic>
        <p:nvPicPr>
          <p:cNvPr id="10" name="Picture 9">
            <a:extLst>
              <a:ext uri="{FF2B5EF4-FFF2-40B4-BE49-F238E27FC236}">
                <a16:creationId xmlns:a16="http://schemas.microsoft.com/office/drawing/2014/main" id="{0E74F061-F8BC-24EA-7952-5A5D88C8FE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0075" y="2614851"/>
            <a:ext cx="1156578" cy="1156578"/>
          </a:xfrm>
          <a:prstGeom prst="rect">
            <a:avLst/>
          </a:prstGeom>
        </p:spPr>
      </p:pic>
      <p:pic>
        <p:nvPicPr>
          <p:cNvPr id="15" name="Picture 14">
            <a:extLst>
              <a:ext uri="{FF2B5EF4-FFF2-40B4-BE49-F238E27FC236}">
                <a16:creationId xmlns:a16="http://schemas.microsoft.com/office/drawing/2014/main" id="{8FE185E7-E66F-0EFD-029F-0F62EC036D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732619" y="2697128"/>
            <a:ext cx="875933" cy="875933"/>
          </a:xfrm>
          <a:prstGeom prst="rect">
            <a:avLst/>
          </a:prstGeom>
        </p:spPr>
      </p:pic>
      <p:pic>
        <p:nvPicPr>
          <p:cNvPr id="16" name="Picture 15">
            <a:extLst>
              <a:ext uri="{FF2B5EF4-FFF2-40B4-BE49-F238E27FC236}">
                <a16:creationId xmlns:a16="http://schemas.microsoft.com/office/drawing/2014/main" id="{3CC23DB4-75B9-170F-6074-2F6440F904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22558" y="5075885"/>
            <a:ext cx="914095" cy="914095"/>
          </a:xfrm>
          <a:prstGeom prst="rect">
            <a:avLst/>
          </a:prstGeom>
        </p:spPr>
      </p:pic>
      <p:pic>
        <p:nvPicPr>
          <p:cNvPr id="17" name="Picture 16">
            <a:extLst>
              <a:ext uri="{FF2B5EF4-FFF2-40B4-BE49-F238E27FC236}">
                <a16:creationId xmlns:a16="http://schemas.microsoft.com/office/drawing/2014/main" id="{226E26E1-1154-F37F-2963-4A1115D99B1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3921" y="5075885"/>
            <a:ext cx="838200" cy="838200"/>
          </a:xfrm>
          <a:prstGeom prst="rect">
            <a:avLst/>
          </a:prstGeom>
        </p:spPr>
      </p:pic>
      <p:sp>
        <p:nvSpPr>
          <p:cNvPr id="18" name="TextBox 17">
            <a:extLst>
              <a:ext uri="{FF2B5EF4-FFF2-40B4-BE49-F238E27FC236}">
                <a16:creationId xmlns:a16="http://schemas.microsoft.com/office/drawing/2014/main" id="{B66E01CA-C756-B4FE-BD54-05C8CB2354BD}"/>
              </a:ext>
            </a:extLst>
          </p:cNvPr>
          <p:cNvSpPr txBox="1"/>
          <p:nvPr/>
        </p:nvSpPr>
        <p:spPr>
          <a:xfrm>
            <a:off x="1937666" y="2611297"/>
            <a:ext cx="3962400" cy="1200329"/>
          </a:xfrm>
          <a:prstGeom prst="rect">
            <a:avLst/>
          </a:prstGeom>
          <a:noFill/>
        </p:spPr>
        <p:txBody>
          <a:bodyPr wrap="square" rtlCol="0">
            <a:spAutoFit/>
          </a:bodyPr>
          <a:lstStyle/>
          <a:p>
            <a:r>
              <a:rPr lang="en-US">
                <a:solidFill>
                  <a:schemeClr val="bg1"/>
                </a:solidFill>
              </a:rPr>
              <a:t>Vocabulary is essential for effective communication and comprehension, especially in learning a second language like English.</a:t>
            </a:r>
          </a:p>
        </p:txBody>
      </p:sp>
      <p:sp>
        <p:nvSpPr>
          <p:cNvPr id="23" name="TextBox 22">
            <a:extLst>
              <a:ext uri="{FF2B5EF4-FFF2-40B4-BE49-F238E27FC236}">
                <a16:creationId xmlns:a16="http://schemas.microsoft.com/office/drawing/2014/main" id="{5C670CCC-907C-8D68-A80E-CA3C6DFC1336}"/>
              </a:ext>
            </a:extLst>
          </p:cNvPr>
          <p:cNvSpPr txBox="1"/>
          <p:nvPr/>
        </p:nvSpPr>
        <p:spPr>
          <a:xfrm>
            <a:off x="7485557" y="2509090"/>
            <a:ext cx="4800600" cy="1477328"/>
          </a:xfrm>
          <a:prstGeom prst="rect">
            <a:avLst/>
          </a:prstGeom>
          <a:noFill/>
        </p:spPr>
        <p:txBody>
          <a:bodyPr wrap="square" rtlCol="0">
            <a:spAutoFit/>
          </a:bodyPr>
          <a:lstStyle/>
          <a:p>
            <a:r>
              <a:rPr lang="en-US">
                <a:solidFill>
                  <a:schemeClr val="bg1"/>
                </a:solidFill>
              </a:rPr>
              <a:t>Many educational tools rely on static vocabulary lists and traditional methods,</a:t>
            </a:r>
          </a:p>
          <a:p>
            <a:r>
              <a:rPr lang="en-US">
                <a:solidFill>
                  <a:schemeClr val="bg1"/>
                </a:solidFill>
              </a:rPr>
              <a:t> such as memorization and repetitive</a:t>
            </a:r>
          </a:p>
          <a:p>
            <a:r>
              <a:rPr lang="en-US">
                <a:solidFill>
                  <a:schemeClr val="bg1"/>
                </a:solidFill>
              </a:rPr>
              <a:t> exercises, which may not engage students effectively.</a:t>
            </a:r>
          </a:p>
        </p:txBody>
      </p:sp>
      <p:sp>
        <p:nvSpPr>
          <p:cNvPr id="24" name="TextBox 23">
            <a:extLst>
              <a:ext uri="{FF2B5EF4-FFF2-40B4-BE49-F238E27FC236}">
                <a16:creationId xmlns:a16="http://schemas.microsoft.com/office/drawing/2014/main" id="{4340FEBC-DC73-0AA6-41B3-F70C48297549}"/>
              </a:ext>
            </a:extLst>
          </p:cNvPr>
          <p:cNvSpPr txBox="1"/>
          <p:nvPr/>
        </p:nvSpPr>
        <p:spPr>
          <a:xfrm>
            <a:off x="1978229" y="4775252"/>
            <a:ext cx="3962399" cy="1477328"/>
          </a:xfrm>
          <a:prstGeom prst="rect">
            <a:avLst/>
          </a:prstGeom>
          <a:noFill/>
        </p:spPr>
        <p:txBody>
          <a:bodyPr wrap="square" rtlCol="0">
            <a:spAutoFit/>
          </a:bodyPr>
          <a:lstStyle/>
          <a:p>
            <a:r>
              <a:rPr lang="en-US">
                <a:solidFill>
                  <a:schemeClr val="bg1"/>
                </a:solidFill>
              </a:rPr>
              <a:t>The module uses AI to create personalized exercises as a games based on students' vocabulary lists, catering to their specific learning levels and interests.</a:t>
            </a:r>
          </a:p>
        </p:txBody>
      </p:sp>
      <p:sp>
        <p:nvSpPr>
          <p:cNvPr id="25" name="TextBox 24">
            <a:extLst>
              <a:ext uri="{FF2B5EF4-FFF2-40B4-BE49-F238E27FC236}">
                <a16:creationId xmlns:a16="http://schemas.microsoft.com/office/drawing/2014/main" id="{494BAECB-F03F-69F7-CA5A-EC8DAABC20B1}"/>
              </a:ext>
            </a:extLst>
          </p:cNvPr>
          <p:cNvSpPr txBox="1"/>
          <p:nvPr/>
        </p:nvSpPr>
        <p:spPr>
          <a:xfrm>
            <a:off x="7608546" y="4727018"/>
            <a:ext cx="4191000" cy="1477328"/>
          </a:xfrm>
          <a:prstGeom prst="rect">
            <a:avLst/>
          </a:prstGeom>
          <a:noFill/>
        </p:spPr>
        <p:txBody>
          <a:bodyPr wrap="square" rtlCol="0">
            <a:spAutoFit/>
          </a:bodyPr>
          <a:lstStyle/>
          <a:p>
            <a:r>
              <a:rPr lang="en-US">
                <a:solidFill>
                  <a:schemeClr val="bg1"/>
                </a:solidFill>
              </a:rPr>
              <a:t>By providing dynamic and interactive content, the system offers a tailored and engaging learning experience, making vocabulary learning more enjoyable and effective.</a:t>
            </a:r>
          </a:p>
        </p:txBody>
      </p:sp>
    </p:spTree>
    <p:extLst>
      <p:ext uri="{BB962C8B-B14F-4D97-AF65-F5344CB8AC3E}">
        <p14:creationId xmlns:p14="http://schemas.microsoft.com/office/powerpoint/2010/main" val="28374940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087A2-6E98-C418-187A-0CCC732C7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99325-6A8C-D308-2C2F-61853B0C4B19}"/>
              </a:ext>
            </a:extLst>
          </p:cNvPr>
          <p:cNvSpPr>
            <a:spLocks noGrp="1"/>
          </p:cNvSpPr>
          <p:nvPr>
            <p:ph type="title"/>
          </p:nvPr>
        </p:nvSpPr>
        <p:spPr>
          <a:xfrm>
            <a:off x="609600" y="200260"/>
            <a:ext cx="10972800" cy="1611342"/>
          </a:xfrm>
        </p:spPr>
        <p:txBody>
          <a:bodyPr/>
          <a:lstStyle/>
          <a:p>
            <a:r>
              <a:rPr lang="en-US"/>
              <a:t>Dataset</a:t>
            </a:r>
          </a:p>
        </p:txBody>
      </p:sp>
      <p:pic>
        <p:nvPicPr>
          <p:cNvPr id="5" name="Content Placeholder 10">
            <a:extLst>
              <a:ext uri="{FF2B5EF4-FFF2-40B4-BE49-F238E27FC236}">
                <a16:creationId xmlns:a16="http://schemas.microsoft.com/office/drawing/2014/main" id="{B27771D0-FB2F-D0DD-6A4A-0C7943E48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D320C684-7609-3618-AF87-3B760EF7D0AF}"/>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35E84364-FC46-7C29-B525-D2E57F47994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80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5E5C9BA0-0D21-2641-4FF8-E06262F68765}"/>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E5828AF2-7224-62B7-6B00-9FA1FD4224C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
        <p:nvSpPr>
          <p:cNvPr id="9" name="Rectangle 1">
            <a:extLst>
              <a:ext uri="{FF2B5EF4-FFF2-40B4-BE49-F238E27FC236}">
                <a16:creationId xmlns:a16="http://schemas.microsoft.com/office/drawing/2014/main" id="{AEB8E033-C867-B5BA-C7B4-A9B5E05E5439}"/>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Prepare the data for the RNN model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Design the model architecture</a:t>
            </a:r>
            <a:r>
              <a:rPr kumimoji="0" lang="en-US" altLang="en-US" sz="1800" b="0" i="0" u="none" strike="noStrike" cap="none" normalizeH="0" baseline="0">
                <a:ln>
                  <a:noFill/>
                </a:ln>
                <a:solidFill>
                  <a:schemeClr val="tx1"/>
                </a:solidFill>
                <a:effectLst/>
                <a:latin typeface="Arial" panose="020B0604020202020204" pitchFamily="34" charset="0"/>
              </a:rPr>
              <a:t> using an RNN (LSTM or GRU layers).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Train the model</a:t>
            </a:r>
            <a:r>
              <a:rPr kumimoji="0" lang="en-US" altLang="en-US" sz="1800" b="0" i="0" u="none" strike="noStrike" cap="none" normalizeH="0" baseline="0">
                <a:ln>
                  <a:noFill/>
                </a:ln>
                <a:solidFill>
                  <a:schemeClr val="tx1"/>
                </a:solidFill>
                <a:effectLst/>
                <a:latin typeface="Arial" panose="020B0604020202020204" pitchFamily="34" charset="0"/>
              </a:rPr>
              <a:t> on preprocessed audio features (MFCCs) and phoneme mappings.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Evaluate the model's performance</a:t>
            </a:r>
            <a:r>
              <a:rPr kumimoji="0" lang="en-US" altLang="en-US" sz="1800" b="0" i="0" u="none" strike="noStrike" cap="none" normalizeH="0" baseline="0">
                <a:ln>
                  <a:noFill/>
                </a:ln>
                <a:solidFill>
                  <a:schemeClr val="tx1"/>
                </a:solidFill>
                <a:effectLst/>
                <a:latin typeface="Arial" panose="020B0604020202020204" pitchFamily="34" charset="0"/>
              </a:rPr>
              <a:t>. </a:t>
            </a:r>
          </a:p>
        </p:txBody>
      </p:sp>
      <p:pic>
        <p:nvPicPr>
          <p:cNvPr id="10" name="Picture 9" descr="A screenshot of a computer&#10;&#10;AI-generated content may be incorrect.">
            <a:extLst>
              <a:ext uri="{FF2B5EF4-FFF2-40B4-BE49-F238E27FC236}">
                <a16:creationId xmlns:a16="http://schemas.microsoft.com/office/drawing/2014/main" id="{1EDB51BE-8C98-7A86-5621-45BCCDFA5F1D}"/>
              </a:ext>
            </a:extLst>
          </p:cNvPr>
          <p:cNvPicPr>
            <a:picLocks noChangeAspect="1"/>
          </p:cNvPicPr>
          <p:nvPr/>
        </p:nvPicPr>
        <p:blipFill>
          <a:blip r:embed="rId4"/>
          <a:stretch>
            <a:fillRect/>
          </a:stretch>
        </p:blipFill>
        <p:spPr>
          <a:xfrm>
            <a:off x="1022959" y="2497628"/>
            <a:ext cx="8903918" cy="2687373"/>
          </a:xfrm>
          <a:prstGeom prst="rect">
            <a:avLst/>
          </a:prstGeom>
        </p:spPr>
      </p:pic>
    </p:spTree>
    <p:extLst>
      <p:ext uri="{BB962C8B-B14F-4D97-AF65-F5344CB8AC3E}">
        <p14:creationId xmlns:p14="http://schemas.microsoft.com/office/powerpoint/2010/main" val="15176308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8420C-5A05-67AF-1ACB-078D3CA9B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C72BF1-6957-2259-F4AC-2F67B380ADA2}"/>
              </a:ext>
            </a:extLst>
          </p:cNvPr>
          <p:cNvSpPr>
            <a:spLocks noGrp="1"/>
          </p:cNvSpPr>
          <p:nvPr>
            <p:ph type="title"/>
          </p:nvPr>
        </p:nvSpPr>
        <p:spPr>
          <a:xfrm>
            <a:off x="594360" y="198408"/>
            <a:ext cx="10972800" cy="1611342"/>
          </a:xfrm>
        </p:spPr>
        <p:txBody>
          <a:bodyPr/>
          <a:lstStyle/>
          <a:p>
            <a:r>
              <a:rPr lang="en-US"/>
              <a:t>Approaches</a:t>
            </a:r>
          </a:p>
        </p:txBody>
      </p:sp>
      <p:sp>
        <p:nvSpPr>
          <p:cNvPr id="6" name="Subtitle 2">
            <a:extLst>
              <a:ext uri="{FF2B5EF4-FFF2-40B4-BE49-F238E27FC236}">
                <a16:creationId xmlns:a16="http://schemas.microsoft.com/office/drawing/2014/main" id="{B41C9AB8-E016-90F2-3980-38D30F1C123D}"/>
              </a:ext>
            </a:extLst>
          </p:cNvPr>
          <p:cNvSpPr txBox="1">
            <a:spLocks/>
          </p:cNvSpPr>
          <p:nvPr/>
        </p:nvSpPr>
        <p:spPr>
          <a:xfrm>
            <a:off x="594360" y="2805417"/>
            <a:ext cx="8034073" cy="3050634"/>
          </a:xfrm>
          <a:prstGeom prst="rect">
            <a:avLst/>
          </a:prstGeom>
          <a:ln>
            <a:solidFill>
              <a:schemeClr val="tx1"/>
            </a:solidFill>
          </a:ln>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Char char="•"/>
              <a:defRPr/>
            </a:pPr>
            <a:r>
              <a:rPr lang="en-US" sz="2200">
                <a:solidFill>
                  <a:sysClr val="windowText" lastClr="000000"/>
                </a:solidFill>
                <a:ea typeface="+mn-lt"/>
                <a:cs typeface="+mn-lt"/>
              </a:rPr>
              <a:t>Wav2Vec 2.0</a:t>
            </a:r>
            <a:endParaRPr lang="en-US">
              <a:solidFill>
                <a:sysClr val="windowText" lastClr="000000"/>
              </a:solidFill>
              <a:cs typeface="Arial" panose="020B0604020202020204"/>
            </a:endParaRPr>
          </a:p>
          <a:p>
            <a:pPr marL="342900" indent="-342900" algn="l">
              <a:buChar char="•"/>
              <a:defRPr/>
            </a:pPr>
            <a:r>
              <a:rPr lang="en-US" sz="2200">
                <a:solidFill>
                  <a:sysClr val="windowText" lastClr="000000"/>
                </a:solidFill>
                <a:ea typeface="+mn-lt"/>
                <a:cs typeface="+mn-lt"/>
              </a:rPr>
              <a:t>Dynamic Time Warping (DTW</a:t>
            </a:r>
            <a:endParaRPr lang="en-US">
              <a:cs typeface="Arial" panose="020B0604020202020204"/>
            </a:endParaRPr>
          </a:p>
          <a:p>
            <a:pPr marL="342900" indent="-342900" algn="l">
              <a:buChar char="•"/>
              <a:defRPr/>
            </a:pPr>
            <a:r>
              <a:rPr lang="en-US" sz="2200">
                <a:solidFill>
                  <a:sysClr val="windowText" lastClr="000000"/>
                </a:solidFill>
                <a:ea typeface="+mn-lt"/>
                <a:cs typeface="+mn-lt"/>
              </a:rPr>
              <a:t>Fuzzy Matching</a:t>
            </a:r>
            <a:endParaRPr lang="en-US">
              <a:solidFill>
                <a:sysClr val="windowText" lastClr="000000"/>
              </a:solidFill>
              <a:cs typeface="Arial"/>
            </a:endParaRPr>
          </a:p>
        </p:txBody>
      </p:sp>
      <p:pic>
        <p:nvPicPr>
          <p:cNvPr id="5" name="Content Placeholder 10">
            <a:extLst>
              <a:ext uri="{FF2B5EF4-FFF2-40B4-BE49-F238E27FC236}">
                <a16:creationId xmlns:a16="http://schemas.microsoft.com/office/drawing/2014/main" id="{D44042A5-AC9C-F6E1-80E7-2FFCB2955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57369B3E-3B29-38FC-BDC4-B6BE39C34E8D}"/>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4642666A-AF37-0D5F-E74B-5BE39BDF7FC9}"/>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81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C4B6351-7892-C674-C51E-2621FCAB4EC8}"/>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0A5577E8-9785-3B64-BFEC-DB0BEC630C5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Tree>
    <p:extLst>
      <p:ext uri="{BB962C8B-B14F-4D97-AF65-F5344CB8AC3E}">
        <p14:creationId xmlns:p14="http://schemas.microsoft.com/office/powerpoint/2010/main" val="22600168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EEAFC-077A-33EB-BD77-FC2B22DC2C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8A1984-5A7A-1AB5-88C7-76D87333688C}"/>
              </a:ext>
            </a:extLst>
          </p:cNvPr>
          <p:cNvSpPr>
            <a:spLocks noGrp="1"/>
          </p:cNvSpPr>
          <p:nvPr>
            <p:ph type="title"/>
          </p:nvPr>
        </p:nvSpPr>
        <p:spPr>
          <a:xfrm>
            <a:off x="594360" y="-360963"/>
            <a:ext cx="9778365" cy="1494596"/>
          </a:xfrm>
        </p:spPr>
        <p:txBody>
          <a:bodyPr/>
          <a:lstStyle/>
          <a:p>
            <a:r>
              <a:rPr lang="en-US"/>
              <a:t>Risk Mitigation</a:t>
            </a:r>
          </a:p>
        </p:txBody>
      </p:sp>
      <p:sp>
        <p:nvSpPr>
          <p:cNvPr id="4" name="Content Placeholder 3">
            <a:extLst>
              <a:ext uri="{FF2B5EF4-FFF2-40B4-BE49-F238E27FC236}">
                <a16:creationId xmlns:a16="http://schemas.microsoft.com/office/drawing/2014/main" id="{3E7D73C7-4082-0346-BBC5-66FECE86B76D}"/>
              </a:ext>
            </a:extLst>
          </p:cNvPr>
          <p:cNvSpPr>
            <a:spLocks noGrp="1"/>
          </p:cNvSpPr>
          <p:nvPr>
            <p:ph sz="quarter" idx="16"/>
          </p:nvPr>
        </p:nvSpPr>
        <p:spPr>
          <a:xfrm>
            <a:off x="662198" y="2416597"/>
            <a:ext cx="10034377" cy="3597470"/>
          </a:xfrm>
        </p:spPr>
        <p:txBody>
          <a:bodyPr>
            <a:normAutofit/>
          </a:bodyPr>
          <a:lstStyle/>
          <a:p>
            <a:pPr marL="342900" indent="-342900">
              <a:buFont typeface="Arial" panose="020B0604020202020204" pitchFamily="34" charset="0"/>
              <a:buChar char="•"/>
            </a:pPr>
            <a:endParaRPr lang="en-US"/>
          </a:p>
        </p:txBody>
      </p:sp>
      <p:sp>
        <p:nvSpPr>
          <p:cNvPr id="5" name="Slide Number Placeholder 4">
            <a:extLst>
              <a:ext uri="{FF2B5EF4-FFF2-40B4-BE49-F238E27FC236}">
                <a16:creationId xmlns:a16="http://schemas.microsoft.com/office/drawing/2014/main" id="{CE44A2A9-C9F8-487B-C946-821A2301B996}"/>
              </a:ext>
            </a:extLst>
          </p:cNvPr>
          <p:cNvSpPr>
            <a:spLocks noGrp="1"/>
          </p:cNvSpPr>
          <p:nvPr>
            <p:ph type="sldNum" sz="quarter" idx="12"/>
          </p:nvPr>
        </p:nvSpPr>
        <p:spPr/>
        <p:txBody>
          <a:bodyPr/>
          <a:lstStyle/>
          <a:p>
            <a:fld id="{294A09A9-5501-47C1-A89A-A340965A2BE2}" type="slidenum">
              <a:rPr lang="en-US" smtClean="0"/>
              <a:pPr/>
              <a:t>82</a:t>
            </a:fld>
            <a:endParaRPr lang="en-US">
              <a:latin typeface="+mn-lt"/>
            </a:endParaRPr>
          </a:p>
        </p:txBody>
      </p:sp>
      <p:sp>
        <p:nvSpPr>
          <p:cNvPr id="6" name="Date Placeholder 5">
            <a:extLst>
              <a:ext uri="{FF2B5EF4-FFF2-40B4-BE49-F238E27FC236}">
                <a16:creationId xmlns:a16="http://schemas.microsoft.com/office/drawing/2014/main" id="{CB2287BF-BA4D-3D5F-9211-6E5F8684F7E3}"/>
              </a:ext>
            </a:extLst>
          </p:cNvPr>
          <p:cNvSpPr>
            <a:spLocks noGrp="1"/>
          </p:cNvSpPr>
          <p:nvPr>
            <p:ph type="dt" sz="half" idx="11"/>
          </p:nvPr>
        </p:nvSpPr>
        <p:spPr/>
        <p:txBody>
          <a:bodyPr/>
          <a:lstStyle/>
          <a:p>
            <a:fld id="{9DEA5303-47D0-4341-B61B-9E835E8EC351}" type="datetime1">
              <a:rPr lang="en-US" smtClean="0">
                <a:latin typeface="+mn-lt"/>
              </a:rPr>
              <a:t>4/15/2025</a:t>
            </a:fld>
            <a:endParaRPr lang="en-US">
              <a:latin typeface="+mn-lt"/>
            </a:endParaRPr>
          </a:p>
        </p:txBody>
      </p:sp>
      <p:sp>
        <p:nvSpPr>
          <p:cNvPr id="8" name="Slide Number Placeholder 3">
            <a:extLst>
              <a:ext uri="{FF2B5EF4-FFF2-40B4-BE49-F238E27FC236}">
                <a16:creationId xmlns:a16="http://schemas.microsoft.com/office/drawing/2014/main" id="{BFEECD17-8528-0749-FEDE-532947A34798}"/>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82</a:t>
            </a:fld>
            <a:endParaRPr lang="en-US"/>
          </a:p>
        </p:txBody>
      </p:sp>
      <p:sp>
        <p:nvSpPr>
          <p:cNvPr id="9" name="Date Placeholder 4">
            <a:extLst>
              <a:ext uri="{FF2B5EF4-FFF2-40B4-BE49-F238E27FC236}">
                <a16:creationId xmlns:a16="http://schemas.microsoft.com/office/drawing/2014/main" id="{ABEF1893-75DB-0684-AF46-739D2E536BAC}"/>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4/15/2025</a:t>
            </a:fld>
            <a:endParaRPr lang="en-US"/>
          </a:p>
        </p:txBody>
      </p:sp>
      <p:pic>
        <p:nvPicPr>
          <p:cNvPr id="10" name="Content Placeholder 10">
            <a:extLst>
              <a:ext uri="{FF2B5EF4-FFF2-40B4-BE49-F238E27FC236}">
                <a16:creationId xmlns:a16="http://schemas.microsoft.com/office/drawing/2014/main" id="{1F169560-0F8D-5CC5-977E-9FBCD0863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93619526-1869-E2BF-D305-7FA4219CE6C1}"/>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A835C504-A6A0-B8CE-3BF3-B2B96EB2D545}"/>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82</a:t>
            </a:fld>
            <a:endParaRPr lang="en-US" sz="1400" b="1">
              <a:solidFill>
                <a:schemeClr val="bg1"/>
              </a:solidFill>
              <a:latin typeface="Times New Roman" panose="02020603050405020304" pitchFamily="18" charset="0"/>
              <a:cs typeface="Times New Roman" panose="02020603050405020304" pitchFamily="18" charset="0"/>
            </a:endParaRPr>
          </a:p>
        </p:txBody>
      </p:sp>
      <p:graphicFrame>
        <p:nvGraphicFramePr>
          <p:cNvPr id="3" name="Content Placeholder 2">
            <a:extLst>
              <a:ext uri="{FF2B5EF4-FFF2-40B4-BE49-F238E27FC236}">
                <a16:creationId xmlns:a16="http://schemas.microsoft.com/office/drawing/2014/main" id="{77EBD501-725F-BB86-71EA-ADFDF290978A}"/>
              </a:ext>
            </a:extLst>
          </p:cNvPr>
          <p:cNvGraphicFramePr>
            <a:graphicFrameLocks/>
          </p:cNvGraphicFramePr>
          <p:nvPr/>
        </p:nvGraphicFramePr>
        <p:xfrm>
          <a:off x="584527" y="1280344"/>
          <a:ext cx="11035205" cy="5364480"/>
        </p:xfrm>
        <a:graphic>
          <a:graphicData uri="http://schemas.openxmlformats.org/drawingml/2006/table">
            <a:tbl>
              <a:tblPr firstRow="1" bandRow="1">
                <a:tableStyleId>{D7AC3CCA-C797-4891-BE02-D94E43425B78}</a:tableStyleId>
              </a:tblPr>
              <a:tblGrid>
                <a:gridCol w="1844041">
                  <a:extLst>
                    <a:ext uri="{9D8B030D-6E8A-4147-A177-3AD203B41FA5}">
                      <a16:colId xmlns:a16="http://schemas.microsoft.com/office/drawing/2014/main" val="2304667523"/>
                    </a:ext>
                  </a:extLst>
                </a:gridCol>
                <a:gridCol w="1877961">
                  <a:extLst>
                    <a:ext uri="{9D8B030D-6E8A-4147-A177-3AD203B41FA5}">
                      <a16:colId xmlns:a16="http://schemas.microsoft.com/office/drawing/2014/main" val="4114591041"/>
                    </a:ext>
                  </a:extLst>
                </a:gridCol>
                <a:gridCol w="1229033">
                  <a:extLst>
                    <a:ext uri="{9D8B030D-6E8A-4147-A177-3AD203B41FA5}">
                      <a16:colId xmlns:a16="http://schemas.microsoft.com/office/drawing/2014/main" val="1556189917"/>
                    </a:ext>
                  </a:extLst>
                </a:gridCol>
                <a:gridCol w="3877129">
                  <a:extLst>
                    <a:ext uri="{9D8B030D-6E8A-4147-A177-3AD203B41FA5}">
                      <a16:colId xmlns:a16="http://schemas.microsoft.com/office/drawing/2014/main" val="2263086572"/>
                    </a:ext>
                  </a:extLst>
                </a:gridCol>
                <a:gridCol w="2207041">
                  <a:extLst>
                    <a:ext uri="{9D8B030D-6E8A-4147-A177-3AD203B41FA5}">
                      <a16:colId xmlns:a16="http://schemas.microsoft.com/office/drawing/2014/main" val="4280972684"/>
                    </a:ext>
                  </a:extLst>
                </a:gridCol>
              </a:tblGrid>
              <a:tr h="587431">
                <a:tc>
                  <a:txBody>
                    <a:bodyPr/>
                    <a:lstStyle/>
                    <a:p>
                      <a:pPr algn="ctr"/>
                      <a:r>
                        <a:rPr lang="en-US"/>
                        <a:t>Risk</a:t>
                      </a:r>
                    </a:p>
                  </a:txBody>
                  <a:tcPr anchor="ctr">
                    <a:solidFill>
                      <a:schemeClr val="tx1"/>
                    </a:solidFill>
                  </a:tcPr>
                </a:tc>
                <a:tc>
                  <a:txBody>
                    <a:bodyPr/>
                    <a:lstStyle/>
                    <a:p>
                      <a:pPr algn="ctr"/>
                      <a:r>
                        <a:rPr lang="en-US"/>
                        <a:t>Trigger</a:t>
                      </a:r>
                    </a:p>
                  </a:txBody>
                  <a:tcPr anchor="ctr">
                    <a:solidFill>
                      <a:schemeClr val="tx1"/>
                    </a:solidFill>
                  </a:tcPr>
                </a:tc>
                <a:tc>
                  <a:txBody>
                    <a:bodyPr/>
                    <a:lstStyle/>
                    <a:p>
                      <a:pPr algn="ctr"/>
                      <a:r>
                        <a:rPr lang="en-US"/>
                        <a:t>Owner</a:t>
                      </a:r>
                    </a:p>
                  </a:txBody>
                  <a:tcPr anchor="ctr">
                    <a:solidFill>
                      <a:schemeClr val="tx1"/>
                    </a:solidFill>
                  </a:tcPr>
                </a:tc>
                <a:tc>
                  <a:txBody>
                    <a:bodyPr/>
                    <a:lstStyle/>
                    <a:p>
                      <a:pPr algn="ctr"/>
                      <a:r>
                        <a:rPr lang="en-US"/>
                        <a:t>Response</a:t>
                      </a:r>
                    </a:p>
                  </a:txBody>
                  <a:tcPr anchor="ctr">
                    <a:solidFill>
                      <a:schemeClr val="tx1"/>
                    </a:solidFill>
                  </a:tcPr>
                </a:tc>
                <a:tc>
                  <a:txBody>
                    <a:bodyPr/>
                    <a:lstStyle/>
                    <a:p>
                      <a:pPr algn="ctr"/>
                      <a:r>
                        <a:rPr lang="en-US"/>
                        <a:t>Resource Required</a:t>
                      </a:r>
                    </a:p>
                  </a:txBody>
                  <a:tcPr anchor="ctr">
                    <a:solidFill>
                      <a:schemeClr val="tx1"/>
                    </a:solidFill>
                  </a:tcPr>
                </a:tc>
                <a:extLst>
                  <a:ext uri="{0D108BD9-81ED-4DB2-BD59-A6C34878D82A}">
                    <a16:rowId xmlns:a16="http://schemas.microsoft.com/office/drawing/2014/main" val="3022968635"/>
                  </a:ext>
                </a:extLst>
              </a:tr>
              <a:tr h="901434">
                <a:tc>
                  <a:txBody>
                    <a:bodyPr/>
                    <a:lstStyle/>
                    <a:p>
                      <a:r>
                        <a:rPr lang="en-GB" sz="1400"/>
                        <a:t>High operational costs</a:t>
                      </a:r>
                      <a:endParaRPr lang="en-US" sz="1400"/>
                    </a:p>
                  </a:txBody>
                  <a:tcPr anchor="ctr">
                    <a:solidFill>
                      <a:schemeClr val="tx1"/>
                    </a:solidFill>
                  </a:tcPr>
                </a:tc>
                <a:tc>
                  <a:txBody>
                    <a:bodyPr/>
                    <a:lstStyle/>
                    <a:p>
                      <a:r>
                        <a:rPr lang="en-GB" sz="1400"/>
                        <a:t>Excessive cloud computing and infrastructure expenses</a:t>
                      </a:r>
                      <a:endParaRPr lang="en-US" sz="1400"/>
                    </a:p>
                  </a:txBody>
                  <a:tcPr anchor="ctr">
                    <a:solidFill>
                      <a:schemeClr val="tx1"/>
                    </a:solidFill>
                  </a:tcPr>
                </a:tc>
                <a:tc>
                  <a:txBody>
                    <a:bodyPr/>
                    <a:lstStyle/>
                    <a:p>
                      <a:r>
                        <a:rPr lang="en-US" sz="1400"/>
                        <a:t>Team</a:t>
                      </a:r>
                    </a:p>
                  </a:txBody>
                  <a:tcPr anchor="ctr">
                    <a:solidFill>
                      <a:schemeClr val="tx1"/>
                    </a:solidFill>
                  </a:tcPr>
                </a:tc>
                <a:tc>
                  <a:txBody>
                    <a:bodyPr/>
                    <a:lstStyle/>
                    <a:p>
                      <a:pPr marL="285750" indent="-285750">
                        <a:buFont typeface="Arial" panose="020B0604020202020204" pitchFamily="34" charset="0"/>
                        <a:buChar char="•"/>
                      </a:pPr>
                      <a:r>
                        <a:rPr lang="en-GB" sz="1400"/>
                        <a:t>Implement cost-saving strategies such as using smaller models</a:t>
                      </a:r>
                      <a:endParaRPr lang="en-US" sz="1400"/>
                    </a:p>
                  </a:txBody>
                  <a:tcPr anchor="ctr">
                    <a:solidFill>
                      <a:schemeClr val="tx1"/>
                    </a:solidFill>
                  </a:tcPr>
                </a:tc>
                <a:tc>
                  <a:txBody>
                    <a:bodyPr/>
                    <a:lstStyle/>
                    <a:p>
                      <a:r>
                        <a:rPr lang="en-GB" sz="1400"/>
                        <a:t>Product Backlog</a:t>
                      </a:r>
                    </a:p>
                  </a:txBody>
                  <a:tcPr anchor="ctr">
                    <a:solidFill>
                      <a:schemeClr val="tx1"/>
                    </a:solidFill>
                  </a:tcPr>
                </a:tc>
                <a:extLst>
                  <a:ext uri="{0D108BD9-81ED-4DB2-BD59-A6C34878D82A}">
                    <a16:rowId xmlns:a16="http://schemas.microsoft.com/office/drawing/2014/main" val="2990456791"/>
                  </a:ext>
                </a:extLst>
              </a:tr>
              <a:tr h="901434">
                <a:tc>
                  <a:txBody>
                    <a:bodyPr/>
                    <a:lstStyle/>
                    <a:p>
                      <a:r>
                        <a:rPr lang="en-GB" sz="1400"/>
                        <a:t>Illness or sudden absence of the project team member(s)</a:t>
                      </a:r>
                      <a:endParaRPr lang="en-US" sz="1400"/>
                    </a:p>
                  </a:txBody>
                  <a:tcPr anchor="ctr">
                    <a:solidFill>
                      <a:schemeClr val="tx1"/>
                    </a:solidFill>
                  </a:tcPr>
                </a:tc>
                <a:tc>
                  <a:txBody>
                    <a:bodyPr/>
                    <a:lstStyle/>
                    <a:p>
                      <a:r>
                        <a:rPr lang="en-US" sz="1400"/>
                        <a:t>Illness / Other personal emergencies</a:t>
                      </a:r>
                    </a:p>
                  </a:txBody>
                  <a:tcPr anchor="ctr">
                    <a:solidFill>
                      <a:schemeClr val="tx1"/>
                    </a:solidFill>
                  </a:tcPr>
                </a:tc>
                <a:tc>
                  <a:txBody>
                    <a:bodyPr/>
                    <a:lstStyle/>
                    <a:p>
                      <a:r>
                        <a:rPr lang="en-US" sz="1400"/>
                        <a:t>Leader</a:t>
                      </a:r>
                    </a:p>
                  </a:txBody>
                  <a:tcPr anchor="ctr">
                    <a:solidFill>
                      <a:schemeClr val="tx1"/>
                    </a:solidFill>
                  </a:tcPr>
                </a:tc>
                <a:tc>
                  <a:txBody>
                    <a:bodyPr/>
                    <a:lstStyle/>
                    <a:p>
                      <a:pPr marL="285750" indent="-285750">
                        <a:buFont typeface="Arial" panose="020B0604020202020204" pitchFamily="34" charset="0"/>
                        <a:buChar char="•"/>
                      </a:pPr>
                      <a:r>
                        <a:rPr lang="en-GB" sz="1400"/>
                        <a:t>Inform to the supervisor and co-supervisor.</a:t>
                      </a:r>
                    </a:p>
                    <a:p>
                      <a:pPr marL="285750" indent="-285750">
                        <a:buFont typeface="Arial" panose="020B0604020202020204" pitchFamily="34" charset="0"/>
                        <a:buChar char="•"/>
                      </a:pPr>
                      <a:r>
                        <a:rPr lang="en-GB" sz="1400"/>
                        <a:t>Development team divides the functions with equal scope.</a:t>
                      </a:r>
                      <a:endParaRPr lang="en-US" sz="1400"/>
                    </a:p>
                  </a:txBody>
                  <a:tcPr anchor="ctr">
                    <a:solidFill>
                      <a:schemeClr val="tx1"/>
                    </a:solidFill>
                  </a:tcPr>
                </a:tc>
                <a:tc>
                  <a:txBody>
                    <a:bodyPr/>
                    <a:lstStyle/>
                    <a:p>
                      <a:r>
                        <a:rPr lang="en-GB" sz="1400"/>
                        <a:t>Project Schedule Plan / Gantt Chart</a:t>
                      </a:r>
                    </a:p>
                  </a:txBody>
                  <a:tcPr anchor="ctr">
                    <a:solidFill>
                      <a:schemeClr val="tx1"/>
                    </a:solidFill>
                  </a:tcPr>
                </a:tc>
                <a:extLst>
                  <a:ext uri="{0D108BD9-81ED-4DB2-BD59-A6C34878D82A}">
                    <a16:rowId xmlns:a16="http://schemas.microsoft.com/office/drawing/2014/main" val="2743236147"/>
                  </a:ext>
                </a:extLst>
              </a:tr>
              <a:tr h="474346">
                <a:tc>
                  <a:txBody>
                    <a:bodyPr/>
                    <a:lstStyle/>
                    <a:p>
                      <a:r>
                        <a:rPr lang="en-US" sz="1400"/>
                        <a:t>Changes requested by evaluation panel</a:t>
                      </a:r>
                    </a:p>
                  </a:txBody>
                  <a:tcPr anchor="ctr">
                    <a:solidFill>
                      <a:schemeClr val="tx1"/>
                    </a:solidFill>
                  </a:tcPr>
                </a:tc>
                <a:tc>
                  <a:txBody>
                    <a:bodyPr/>
                    <a:lstStyle/>
                    <a:p>
                      <a:r>
                        <a:rPr lang="en-GB" sz="1400"/>
                        <a:t>Not satisfied with The product / presentation / outcome</a:t>
                      </a:r>
                      <a:endParaRPr lang="en-US" sz="1400"/>
                    </a:p>
                  </a:txBody>
                  <a:tcPr anchor="ctr">
                    <a:solidFill>
                      <a:schemeClr val="tx1"/>
                    </a:solidFill>
                  </a:tcPr>
                </a:tc>
                <a:tc>
                  <a:txBody>
                    <a:bodyPr/>
                    <a:lstStyle/>
                    <a:p>
                      <a:r>
                        <a:rPr lang="en-US" sz="1400"/>
                        <a:t>Team</a:t>
                      </a:r>
                    </a:p>
                  </a:txBody>
                  <a:tcPr anchor="ctr">
                    <a:solidFill>
                      <a:schemeClr val="tx1"/>
                    </a:solidFill>
                  </a:tcPr>
                </a:tc>
                <a:tc rowSpan="2">
                  <a:txBody>
                    <a:bodyPr/>
                    <a:lstStyle/>
                    <a:p>
                      <a:pPr marL="285750" indent="-285750">
                        <a:buFont typeface="Arial" panose="020B0604020202020204" pitchFamily="34" charset="0"/>
                        <a:buChar char="•"/>
                      </a:pPr>
                      <a:r>
                        <a:rPr lang="en-GB" sz="1400"/>
                        <a:t>Do the necessary changes immediately.</a:t>
                      </a:r>
                    </a:p>
                    <a:p>
                      <a:pPr marL="285750" indent="-285750">
                        <a:buFont typeface="Arial" panose="020B0604020202020204" pitchFamily="34" charset="0"/>
                        <a:buChar char="•"/>
                      </a:pPr>
                      <a:r>
                        <a:rPr lang="en-GB" sz="1400"/>
                        <a:t>Update the changes in all required documents.</a:t>
                      </a:r>
                    </a:p>
                    <a:p>
                      <a:pPr marL="285750" indent="-285750">
                        <a:buFont typeface="Arial" panose="020B0604020202020204" pitchFamily="34" charset="0"/>
                        <a:buChar char="•"/>
                      </a:pPr>
                      <a:r>
                        <a:rPr lang="en-GB" sz="1400"/>
                        <a:t>Update the changes to the required persons.</a:t>
                      </a:r>
                      <a:endParaRPr lang="en-US" sz="1400"/>
                    </a:p>
                  </a:txBody>
                  <a:tcPr anchor="ctr">
                    <a:solidFill>
                      <a:schemeClr val="tx1"/>
                    </a:solidFill>
                  </a:tcPr>
                </a:tc>
                <a:tc rowSpan="2">
                  <a:txBody>
                    <a:bodyPr/>
                    <a:lstStyle/>
                    <a:p>
                      <a:pPr marL="0" indent="0">
                        <a:buFont typeface="Arial" panose="020B0604020202020204" pitchFamily="34" charset="0"/>
                        <a:buNone/>
                      </a:pPr>
                      <a:r>
                        <a:rPr lang="en-GB" sz="1400"/>
                        <a:t>Project Schedule Plan/Gantt Chart, Product Backlog, Meeting Log</a:t>
                      </a:r>
                      <a:endParaRPr lang="en-US" sz="1400"/>
                    </a:p>
                  </a:txBody>
                  <a:tcPr anchor="ctr">
                    <a:solidFill>
                      <a:schemeClr val="tx1"/>
                    </a:solidFill>
                  </a:tcPr>
                </a:tc>
                <a:extLst>
                  <a:ext uri="{0D108BD9-81ED-4DB2-BD59-A6C34878D82A}">
                    <a16:rowId xmlns:a16="http://schemas.microsoft.com/office/drawing/2014/main" val="1337012044"/>
                  </a:ext>
                </a:extLst>
              </a:tr>
              <a:tr h="0">
                <a:tc>
                  <a:txBody>
                    <a:bodyPr/>
                    <a:lstStyle/>
                    <a:p>
                      <a:r>
                        <a:rPr lang="en-US" sz="1400"/>
                        <a:t>Supervisor/s Request changes</a:t>
                      </a:r>
                    </a:p>
                  </a:txBody>
                  <a:tcPr anchor="ctr">
                    <a:solidFill>
                      <a:schemeClr val="tx1"/>
                    </a:solidFill>
                  </a:tcPr>
                </a:tc>
                <a:tc>
                  <a:txBody>
                    <a:bodyPr/>
                    <a:lstStyle/>
                    <a:p>
                      <a:r>
                        <a:rPr lang="en-GB" sz="1400"/>
                        <a:t>Not satisfied with</a:t>
                      </a:r>
                    </a:p>
                    <a:p>
                      <a:r>
                        <a:rPr lang="en-GB" sz="1400"/>
                        <a:t>The Product / presentation / outcome</a:t>
                      </a:r>
                      <a:endParaRPr lang="en-US" sz="1400"/>
                    </a:p>
                  </a:txBody>
                  <a:tcPr anchor="ctr">
                    <a:solidFill>
                      <a:schemeClr val="tx1"/>
                    </a:solidFill>
                  </a:tcPr>
                </a:tc>
                <a:tc>
                  <a:txBody>
                    <a:bodyPr/>
                    <a:lstStyle/>
                    <a:p>
                      <a:r>
                        <a:rPr lang="en-US" sz="1400"/>
                        <a:t>Team</a:t>
                      </a:r>
                    </a:p>
                  </a:txBody>
                  <a:tcPr anchor="ctr">
                    <a:solidFill>
                      <a:schemeClr val="tx1"/>
                    </a:solidFill>
                  </a:tcPr>
                </a:tc>
                <a:tc vMerge="1">
                  <a:txBody>
                    <a:bodyPr/>
                    <a:lstStyle/>
                    <a:p>
                      <a:endParaRPr lang="en-US" sz="1400"/>
                    </a:p>
                  </a:txBody>
                  <a:tcPr anchor="ctr">
                    <a:solidFill>
                      <a:schemeClr val="tx1"/>
                    </a:solidFill>
                  </a:tcPr>
                </a:tc>
                <a:tc vMerge="1">
                  <a:txBody>
                    <a:bodyPr/>
                    <a:lstStyle/>
                    <a:p>
                      <a:endParaRPr lang="en-US" sz="1400"/>
                    </a:p>
                  </a:txBody>
                  <a:tcPr anchor="ctr">
                    <a:solidFill>
                      <a:schemeClr val="tx1"/>
                    </a:solidFill>
                  </a:tcPr>
                </a:tc>
                <a:extLst>
                  <a:ext uri="{0D108BD9-81ED-4DB2-BD59-A6C34878D82A}">
                    <a16:rowId xmlns:a16="http://schemas.microsoft.com/office/drawing/2014/main" val="2398354495"/>
                  </a:ext>
                </a:extLst>
              </a:tr>
              <a:tr h="474346">
                <a:tc>
                  <a:txBody>
                    <a:bodyPr/>
                    <a:lstStyle/>
                    <a:p>
                      <a:r>
                        <a:rPr lang="en-GB" sz="1400"/>
                        <a:t>Panel / Supervisor/s are not at the scheduled meetings</a:t>
                      </a:r>
                      <a:endParaRPr lang="en-US" sz="1400"/>
                    </a:p>
                  </a:txBody>
                  <a:tcPr anchor="ctr">
                    <a:solidFill>
                      <a:schemeClr val="tx1"/>
                    </a:solidFill>
                  </a:tcPr>
                </a:tc>
                <a:tc>
                  <a:txBody>
                    <a:bodyPr/>
                    <a:lstStyle/>
                    <a:p>
                      <a:r>
                        <a:rPr lang="en-US" sz="1400"/>
                        <a:t>Illness / Other</a:t>
                      </a:r>
                    </a:p>
                    <a:p>
                      <a:r>
                        <a:rPr lang="en-US" sz="1400"/>
                        <a:t>personal</a:t>
                      </a:r>
                    </a:p>
                    <a:p>
                      <a:r>
                        <a:rPr lang="en-US" sz="1400"/>
                        <a:t>emergencies</a:t>
                      </a:r>
                    </a:p>
                  </a:txBody>
                  <a:tcPr anchor="ctr">
                    <a:solidFill>
                      <a:schemeClr val="tx1"/>
                    </a:solidFill>
                  </a:tcPr>
                </a:tc>
                <a:tc>
                  <a:txBody>
                    <a:bodyPr/>
                    <a:lstStyle/>
                    <a:p>
                      <a:r>
                        <a:rPr lang="en-US" sz="1400"/>
                        <a:t>Leader</a:t>
                      </a:r>
                    </a:p>
                  </a:txBody>
                  <a:tcPr anchor="ctr">
                    <a:solidFill>
                      <a:schemeClr val="tx1"/>
                    </a:solidFill>
                  </a:tcPr>
                </a:tc>
                <a:tc>
                  <a:txBody>
                    <a:bodyPr/>
                    <a:lstStyle/>
                    <a:p>
                      <a:pPr marL="285750" indent="-285750">
                        <a:buFont typeface="Arial" panose="020B0604020202020204" pitchFamily="34" charset="0"/>
                        <a:buChar char="•"/>
                      </a:pPr>
                      <a:r>
                        <a:rPr lang="en-GB" sz="1400"/>
                        <a:t>Inform it to the required persons immediately.</a:t>
                      </a:r>
                    </a:p>
                    <a:p>
                      <a:pPr marL="285750" indent="-285750">
                        <a:buFont typeface="Arial" panose="020B0604020202020204" pitchFamily="34" charset="0"/>
                        <a:buChar char="•"/>
                      </a:pPr>
                      <a:r>
                        <a:rPr lang="en-GB" sz="1400"/>
                        <a:t>Reschedule the meeting/ do necessary alternatives</a:t>
                      </a:r>
                      <a:endParaRPr lang="en-US" sz="1400"/>
                    </a:p>
                  </a:txBody>
                  <a:tcPr anchor="ctr">
                    <a:solidFill>
                      <a:schemeClr val="tx1"/>
                    </a:solidFill>
                  </a:tcPr>
                </a:tc>
                <a:tc>
                  <a:txBody>
                    <a:bodyPr/>
                    <a:lstStyle/>
                    <a:p>
                      <a:r>
                        <a:rPr lang="en-US" sz="1400"/>
                        <a:t>Meeting log, Emails</a:t>
                      </a:r>
                    </a:p>
                  </a:txBody>
                  <a:tcPr anchor="ctr">
                    <a:solidFill>
                      <a:schemeClr val="tx1"/>
                    </a:solidFill>
                  </a:tcPr>
                </a:tc>
                <a:extLst>
                  <a:ext uri="{0D108BD9-81ED-4DB2-BD59-A6C34878D82A}">
                    <a16:rowId xmlns:a16="http://schemas.microsoft.com/office/drawing/2014/main" val="4201754549"/>
                  </a:ext>
                </a:extLst>
              </a:tr>
            </a:tbl>
          </a:graphicData>
        </a:graphic>
      </p:graphicFrame>
    </p:spTree>
    <p:extLst>
      <p:ext uri="{BB962C8B-B14F-4D97-AF65-F5344CB8AC3E}">
        <p14:creationId xmlns:p14="http://schemas.microsoft.com/office/powerpoint/2010/main" val="43158161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a:t>Supportive Information Commercialization</a:t>
            </a:r>
          </a:p>
        </p:txBody>
      </p:sp>
      <p:sp>
        <p:nvSpPr>
          <p:cNvPr id="4" name="Content Placeholder 3">
            <a:extLst>
              <a:ext uri="{FF2B5EF4-FFF2-40B4-BE49-F238E27FC236}">
                <a16:creationId xmlns:a16="http://schemas.microsoft.com/office/drawing/2014/main" id="{82D10268-7314-EF6E-E220-1BC739E8B271}"/>
              </a:ext>
            </a:extLst>
          </p:cNvPr>
          <p:cNvSpPr>
            <a:spLocks noGrp="1"/>
          </p:cNvSpPr>
          <p:nvPr>
            <p:ph sz="quarter" idx="16"/>
          </p:nvPr>
        </p:nvSpPr>
        <p:spPr>
          <a:xfrm>
            <a:off x="662198" y="2416597"/>
            <a:ext cx="10034377" cy="3597470"/>
          </a:xfrm>
        </p:spPr>
        <p:txBody>
          <a:bodyPr>
            <a:normAutofit fontScale="92500" lnSpcReduction="20000"/>
          </a:bodyPr>
          <a:lstStyle/>
          <a:p>
            <a:pPr marL="342900" indent="-342900">
              <a:buFont typeface="Arial" panose="020B0604020202020204" pitchFamily="34" charset="0"/>
              <a:buChar char="•"/>
            </a:pPr>
            <a:r>
              <a:rPr lang="en-US" b="1"/>
              <a:t>Target Audience: </a:t>
            </a:r>
            <a:r>
              <a:rPr lang="en-US"/>
              <a:t>High school students, English language learners, Educators</a:t>
            </a:r>
          </a:p>
          <a:p>
            <a:pPr marL="342900" indent="-342900">
              <a:buFont typeface="Arial" panose="020B0604020202020204" pitchFamily="34" charset="0"/>
              <a:buChar char="•"/>
            </a:pPr>
            <a:endParaRPr lang="en-US" sz="100" b="1"/>
          </a:p>
          <a:p>
            <a:pPr marL="342900" indent="-342900">
              <a:buFont typeface="Arial" panose="020B0604020202020204" pitchFamily="34" charset="0"/>
              <a:buChar char="•"/>
            </a:pPr>
            <a:r>
              <a:rPr lang="en-US" b="1"/>
              <a:t>Business Model:</a:t>
            </a:r>
            <a:r>
              <a:rPr lang="en-US"/>
              <a:t> Software as a Service</a:t>
            </a:r>
          </a:p>
          <a:p>
            <a:pPr marL="1348740" lvl="4" indent="-342900"/>
            <a:r>
              <a:rPr lang="en-US"/>
              <a:t>Free tier: Ad Supported ( Advertisements from education institutions)</a:t>
            </a:r>
          </a:p>
          <a:p>
            <a:pPr marL="1348740" lvl="4" indent="-342900"/>
            <a:r>
              <a:rPr lang="en-US"/>
              <a:t>Premium version: Subscription based </a:t>
            </a:r>
          </a:p>
          <a:p>
            <a:pPr marL="342900" indent="-342900">
              <a:buFont typeface="Arial" panose="020B0604020202020204" pitchFamily="34" charset="0"/>
              <a:buChar char="•"/>
            </a:pPr>
            <a:endParaRPr lang="en-US" sz="100"/>
          </a:p>
          <a:p>
            <a:pPr marL="342900" indent="-342900">
              <a:buFont typeface="Arial" panose="020B0604020202020204" pitchFamily="34" charset="0"/>
              <a:buChar char="•"/>
            </a:pPr>
            <a:r>
              <a:rPr lang="en-US" b="1"/>
              <a:t>Marketing:</a:t>
            </a:r>
          </a:p>
          <a:p>
            <a:pPr marL="626364" lvl="1" indent="-342900"/>
            <a:r>
              <a:rPr lang="en-US"/>
              <a:t>Establish partnerships with educational institutions to pilot and scale the product</a:t>
            </a:r>
          </a:p>
          <a:p>
            <a:pPr marL="626364" lvl="1" indent="-342900"/>
            <a:r>
              <a:rPr lang="en-US"/>
              <a:t>Explore collaborations with government agencies and non-profit organizations focused on literacy and education</a:t>
            </a:r>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83</a:t>
            </a:fld>
            <a:endParaRPr lang="en-US">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4/15/2025</a:t>
            </a:fld>
            <a:endParaRPr lang="en-US">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83</a:t>
            </a:fld>
            <a:endParaRPr lang="en-US"/>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4/15/2025</a:t>
            </a:fld>
            <a:endParaRPr lang="en-US"/>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83</a:t>
            </a:fld>
            <a:endParaRPr lang="en-US" sz="1400"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98968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a:t>Supportive Information </a:t>
            </a:r>
            <a:br>
              <a:rPr lang="en-US"/>
            </a:br>
            <a:r>
              <a:rPr lang="en-US"/>
              <a:t>Budget</a:t>
            </a:r>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84</a:t>
            </a:fld>
            <a:endParaRPr lang="en-US">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4/15/2025</a:t>
            </a:fld>
            <a:endParaRPr lang="en-US">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84</a:t>
            </a:fld>
            <a:endParaRPr lang="en-US"/>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4/15/2025</a:t>
            </a:fld>
            <a:endParaRPr lang="en-US"/>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84</a:t>
            </a:fld>
            <a:endParaRPr lang="en-US" sz="1400" b="1">
              <a:solidFill>
                <a:schemeClr val="bg1"/>
              </a:solidFill>
              <a:latin typeface="Times New Roman" panose="02020603050405020304" pitchFamily="18" charset="0"/>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604351E6-CAF6-96EC-969B-621191824C53}"/>
              </a:ext>
            </a:extLst>
          </p:cNvPr>
          <p:cNvGraphicFramePr>
            <a:graphicFrameLocks noGrp="1"/>
          </p:cNvGraphicFramePr>
          <p:nvPr>
            <p:extLst>
              <p:ext uri="{D42A27DB-BD31-4B8C-83A1-F6EECF244321}">
                <p14:modId xmlns:p14="http://schemas.microsoft.com/office/powerpoint/2010/main" val="590509118"/>
              </p:ext>
            </p:extLst>
          </p:nvPr>
        </p:nvGraphicFramePr>
        <p:xfrm>
          <a:off x="1023937" y="2433223"/>
          <a:ext cx="10144125" cy="3486150"/>
        </p:xfrm>
        <a:graphic>
          <a:graphicData uri="http://schemas.openxmlformats.org/drawingml/2006/table">
            <a:tbl>
              <a:tblPr firstRow="1" bandRow="1">
                <a:tableStyleId>{7DF18680-E054-41AD-8BC1-D1AEF772440D}</a:tableStyleId>
              </a:tblPr>
              <a:tblGrid>
                <a:gridCol w="3381375">
                  <a:extLst>
                    <a:ext uri="{9D8B030D-6E8A-4147-A177-3AD203B41FA5}">
                      <a16:colId xmlns:a16="http://schemas.microsoft.com/office/drawing/2014/main" val="2914425817"/>
                    </a:ext>
                  </a:extLst>
                </a:gridCol>
                <a:gridCol w="3381375">
                  <a:extLst>
                    <a:ext uri="{9D8B030D-6E8A-4147-A177-3AD203B41FA5}">
                      <a16:colId xmlns:a16="http://schemas.microsoft.com/office/drawing/2014/main" val="1477142623"/>
                    </a:ext>
                  </a:extLst>
                </a:gridCol>
                <a:gridCol w="3381375">
                  <a:extLst>
                    <a:ext uri="{9D8B030D-6E8A-4147-A177-3AD203B41FA5}">
                      <a16:colId xmlns:a16="http://schemas.microsoft.com/office/drawing/2014/main" val="2821326083"/>
                    </a:ext>
                  </a:extLst>
                </a:gridCol>
              </a:tblGrid>
              <a:tr h="581025">
                <a:tc>
                  <a:txBody>
                    <a:bodyPr/>
                    <a:lstStyle/>
                    <a:p>
                      <a:pPr algn="ctr" fontAlgn="base"/>
                      <a:r>
                        <a:rPr lang="en-US" sz="1800">
                          <a:effectLst/>
                        </a:rPr>
                        <a:t>Resource​​</a:t>
                      </a:r>
                      <a:endParaRPr lang="en-US" b="1">
                        <a:solidFill>
                          <a:srgbClr val="FFFFFF"/>
                        </a:solidFill>
                        <a:effectLst/>
                      </a:endParaRPr>
                    </a:p>
                  </a:txBody>
                  <a:tcPr anchor="ctr"/>
                </a:tc>
                <a:tc>
                  <a:txBody>
                    <a:bodyPr/>
                    <a:lstStyle/>
                    <a:p>
                      <a:pPr algn="ctr" fontAlgn="base"/>
                      <a:r>
                        <a:rPr lang="en-US" sz="1800">
                          <a:effectLst/>
                        </a:rPr>
                        <a:t>Cost Per Month​</a:t>
                      </a:r>
                      <a:endParaRPr lang="en-US" b="1">
                        <a:solidFill>
                          <a:srgbClr val="FFFFFF"/>
                        </a:solidFill>
                        <a:effectLst/>
                      </a:endParaRPr>
                    </a:p>
                  </a:txBody>
                  <a:tcPr anchor="ctr"/>
                </a:tc>
                <a:tc>
                  <a:txBody>
                    <a:bodyPr/>
                    <a:lstStyle/>
                    <a:p>
                      <a:pPr algn="ctr" fontAlgn="base"/>
                      <a:r>
                        <a:rPr lang="en-US" sz="1800">
                          <a:effectLst/>
                        </a:rPr>
                        <a:t>Cost (LKR)​</a:t>
                      </a:r>
                      <a:endParaRPr lang="en-US" b="1">
                        <a:solidFill>
                          <a:srgbClr val="FFFFFF"/>
                        </a:solidFill>
                        <a:effectLst/>
                      </a:endParaRPr>
                    </a:p>
                  </a:txBody>
                  <a:tcPr anchor="ctr"/>
                </a:tc>
                <a:extLst>
                  <a:ext uri="{0D108BD9-81ED-4DB2-BD59-A6C34878D82A}">
                    <a16:rowId xmlns:a16="http://schemas.microsoft.com/office/drawing/2014/main" val="381178040"/>
                  </a:ext>
                </a:extLst>
              </a:tr>
              <a:tr h="581025">
                <a:tc>
                  <a:txBody>
                    <a:bodyPr/>
                    <a:lstStyle/>
                    <a:p>
                      <a:pPr algn="ctr" fontAlgn="base"/>
                      <a:r>
                        <a:rPr lang="en-US" sz="1800" b="1">
                          <a:effectLst/>
                        </a:rPr>
                        <a:t>Direct Costs​</a:t>
                      </a:r>
                      <a:endParaRPr lang="en-US" sz="1800" b="1">
                        <a:effectLst/>
                        <a:latin typeface="Tenorite"/>
                      </a:endParaRPr>
                    </a:p>
                  </a:txBody>
                  <a:tcPr anchor="ctr"/>
                </a:tc>
                <a:tc>
                  <a:txBody>
                    <a:bodyPr/>
                    <a:lstStyle/>
                    <a:p>
                      <a:pPr algn="ctr" fontAlgn="auto"/>
                      <a:r>
                        <a:rPr lang="en-US" sz="1800">
                          <a:effectLst/>
                        </a:rPr>
                        <a:t>​</a:t>
                      </a:r>
                      <a:endParaRPr lang="en-US" sz="1800">
                        <a:effectLst/>
                        <a:latin typeface="Tenorite"/>
                      </a:endParaRPr>
                    </a:p>
                  </a:txBody>
                  <a:tcPr anchor="ctr"/>
                </a:tc>
                <a:tc>
                  <a:txBody>
                    <a:bodyPr/>
                    <a:lstStyle/>
                    <a:p>
                      <a:pPr algn="ctr" fontAlgn="auto"/>
                      <a:r>
                        <a:rPr lang="en-US" sz="1800">
                          <a:effectLst/>
                        </a:rPr>
                        <a:t>​</a:t>
                      </a:r>
                      <a:endParaRPr lang="en-US" sz="1800">
                        <a:effectLst/>
                        <a:latin typeface="Tenorite"/>
                      </a:endParaRPr>
                    </a:p>
                  </a:txBody>
                  <a:tcPr anchor="ctr"/>
                </a:tc>
                <a:extLst>
                  <a:ext uri="{0D108BD9-81ED-4DB2-BD59-A6C34878D82A}">
                    <a16:rowId xmlns:a16="http://schemas.microsoft.com/office/drawing/2014/main" val="738343986"/>
                  </a:ext>
                </a:extLst>
              </a:tr>
              <a:tr h="581025">
                <a:tc>
                  <a:txBody>
                    <a:bodyPr/>
                    <a:lstStyle/>
                    <a:p>
                      <a:pPr algn="ctr" fontAlgn="base"/>
                      <a:r>
                        <a:rPr lang="en-US" sz="1800">
                          <a:effectLst/>
                        </a:rPr>
                        <a:t>Deployment cost​</a:t>
                      </a:r>
                      <a:endParaRPr lang="en-US" sz="1800">
                        <a:effectLst/>
                        <a:latin typeface="Tenorite"/>
                      </a:endParaRPr>
                    </a:p>
                  </a:txBody>
                  <a:tcPr anchor="ctr"/>
                </a:tc>
                <a:tc>
                  <a:txBody>
                    <a:bodyPr/>
                    <a:lstStyle/>
                    <a:p>
                      <a:pPr algn="ctr" fontAlgn="base"/>
                      <a:r>
                        <a:rPr lang="en-US" sz="1800">
                          <a:effectLst/>
                        </a:rPr>
                        <a:t>$28​</a:t>
                      </a:r>
                      <a:endParaRPr lang="en-US" sz="1800">
                        <a:effectLst/>
                        <a:latin typeface="Tenorite"/>
                      </a:endParaRPr>
                    </a:p>
                  </a:txBody>
                  <a:tcPr anchor="ctr"/>
                </a:tc>
                <a:tc>
                  <a:txBody>
                    <a:bodyPr/>
                    <a:lstStyle/>
                    <a:p>
                      <a:pPr algn="ctr" fontAlgn="base"/>
                      <a:r>
                        <a:rPr lang="en-US" sz="1800">
                          <a:effectLst/>
                        </a:rPr>
                        <a:t>LKR 15000.00</a:t>
                      </a:r>
                      <a:endParaRPr lang="en-US" sz="1800">
                        <a:effectLst/>
                        <a:latin typeface="Tenorite"/>
                      </a:endParaRPr>
                    </a:p>
                  </a:txBody>
                  <a:tcPr anchor="ctr"/>
                </a:tc>
                <a:extLst>
                  <a:ext uri="{0D108BD9-81ED-4DB2-BD59-A6C34878D82A}">
                    <a16:rowId xmlns:a16="http://schemas.microsoft.com/office/drawing/2014/main" val="3601052030"/>
                  </a:ext>
                </a:extLst>
              </a:tr>
              <a:tr h="581025">
                <a:tc>
                  <a:txBody>
                    <a:bodyPr/>
                    <a:lstStyle/>
                    <a:p>
                      <a:pPr algn="ctr" fontAlgn="base"/>
                      <a:r>
                        <a:rPr lang="en-US" sz="1800">
                          <a:effectLst/>
                        </a:rPr>
                        <a:t>Domain​</a:t>
                      </a:r>
                      <a:endParaRPr lang="en-US" sz="1800">
                        <a:effectLst/>
                        <a:latin typeface="Tenorite"/>
                      </a:endParaRPr>
                    </a:p>
                  </a:txBody>
                  <a:tcPr anchor="ctr"/>
                </a:tc>
                <a:tc>
                  <a:txBody>
                    <a:bodyPr/>
                    <a:lstStyle/>
                    <a:p>
                      <a:pPr algn="ctr" fontAlgn="base"/>
                      <a:r>
                        <a:rPr lang="en-US" sz="1800">
                          <a:effectLst/>
                        </a:rPr>
                        <a:t>$15​</a:t>
                      </a:r>
                      <a:endParaRPr lang="en-US" sz="1800">
                        <a:effectLst/>
                        <a:latin typeface="Tenorite"/>
                      </a:endParaRPr>
                    </a:p>
                  </a:txBody>
                  <a:tcPr anchor="ctr"/>
                </a:tc>
                <a:tc>
                  <a:txBody>
                    <a:bodyPr/>
                    <a:lstStyle/>
                    <a:p>
                      <a:pPr algn="ctr" fontAlgn="base"/>
                      <a:r>
                        <a:rPr lang="en-US" sz="1800">
                          <a:effectLst/>
                        </a:rPr>
                        <a:t>LKR 5000.00</a:t>
                      </a:r>
                      <a:endParaRPr lang="en-US" sz="1800">
                        <a:effectLst/>
                        <a:latin typeface="Tenorite"/>
                      </a:endParaRPr>
                    </a:p>
                  </a:txBody>
                  <a:tcPr anchor="ctr"/>
                </a:tc>
                <a:extLst>
                  <a:ext uri="{0D108BD9-81ED-4DB2-BD59-A6C34878D82A}">
                    <a16:rowId xmlns:a16="http://schemas.microsoft.com/office/drawing/2014/main" val="2175330116"/>
                  </a:ext>
                </a:extLst>
              </a:tr>
              <a:tr h="581025">
                <a:tc>
                  <a:txBody>
                    <a:bodyPr/>
                    <a:lstStyle/>
                    <a:p>
                      <a:pPr algn="ctr" fontAlgn="base"/>
                      <a:r>
                        <a:rPr lang="en-US" sz="1800" b="1">
                          <a:effectLst/>
                        </a:rPr>
                        <a:t>Indirect Costs​</a:t>
                      </a:r>
                      <a:endParaRPr lang="en-US" sz="1800" b="1">
                        <a:effectLst/>
                        <a:latin typeface="Tenorite"/>
                      </a:endParaRPr>
                    </a:p>
                  </a:txBody>
                  <a:tcPr anchor="ctr"/>
                </a:tc>
                <a:tc>
                  <a:txBody>
                    <a:bodyPr/>
                    <a:lstStyle/>
                    <a:p>
                      <a:pPr algn="ctr" fontAlgn="auto"/>
                      <a:r>
                        <a:rPr lang="en-US" sz="1800">
                          <a:effectLst/>
                        </a:rPr>
                        <a:t>​</a:t>
                      </a:r>
                      <a:endParaRPr lang="en-US" sz="1800">
                        <a:effectLst/>
                        <a:latin typeface="Tenorite"/>
                      </a:endParaRPr>
                    </a:p>
                  </a:txBody>
                  <a:tcPr anchor="ctr"/>
                </a:tc>
                <a:tc>
                  <a:txBody>
                    <a:bodyPr/>
                    <a:lstStyle/>
                    <a:p>
                      <a:pPr algn="ctr" fontAlgn="auto"/>
                      <a:r>
                        <a:rPr lang="en-US" sz="1800">
                          <a:effectLst/>
                        </a:rPr>
                        <a:t>​</a:t>
                      </a:r>
                      <a:endParaRPr lang="en-US" sz="1800">
                        <a:effectLst/>
                        <a:latin typeface="Tenorite"/>
                      </a:endParaRPr>
                    </a:p>
                  </a:txBody>
                  <a:tcPr anchor="ctr"/>
                </a:tc>
                <a:extLst>
                  <a:ext uri="{0D108BD9-81ED-4DB2-BD59-A6C34878D82A}">
                    <a16:rowId xmlns:a16="http://schemas.microsoft.com/office/drawing/2014/main" val="3614167976"/>
                  </a:ext>
                </a:extLst>
              </a:tr>
              <a:tr h="581025">
                <a:tc>
                  <a:txBody>
                    <a:bodyPr/>
                    <a:lstStyle/>
                    <a:p>
                      <a:pPr algn="ctr" fontAlgn="base"/>
                      <a:r>
                        <a:rPr lang="en-US" sz="1800">
                          <a:effectLst/>
                        </a:rPr>
                        <a:t>Wi-Fi / mobile data​</a:t>
                      </a:r>
                      <a:endParaRPr lang="en-US" sz="1800">
                        <a:effectLst/>
                        <a:latin typeface="Tenorite"/>
                      </a:endParaRPr>
                    </a:p>
                  </a:txBody>
                  <a:tcPr anchor="ctr"/>
                </a:tc>
                <a:tc>
                  <a:txBody>
                    <a:bodyPr/>
                    <a:lstStyle/>
                    <a:p>
                      <a:pPr algn="ctr" fontAlgn="base"/>
                      <a:r>
                        <a:rPr lang="en-US" sz="1800">
                          <a:effectLst/>
                        </a:rPr>
                        <a:t>$​5</a:t>
                      </a:r>
                      <a:endParaRPr lang="en-US" sz="1800">
                        <a:effectLst/>
                        <a:latin typeface="Tenorite"/>
                      </a:endParaRPr>
                    </a:p>
                  </a:txBody>
                  <a:tcPr anchor="ctr"/>
                </a:tc>
                <a:tc>
                  <a:txBody>
                    <a:bodyPr/>
                    <a:lstStyle/>
                    <a:p>
                      <a:pPr algn="ctr" fontAlgn="base"/>
                      <a:r>
                        <a:rPr lang="en-US" sz="1800">
                          <a:effectLst/>
                        </a:rPr>
                        <a:t>LKR 3000.00​</a:t>
                      </a:r>
                      <a:endParaRPr lang="en-US" sz="1800">
                        <a:effectLst/>
                        <a:latin typeface="Tenorite"/>
                      </a:endParaRPr>
                    </a:p>
                  </a:txBody>
                  <a:tcPr anchor="ctr"/>
                </a:tc>
                <a:extLst>
                  <a:ext uri="{0D108BD9-81ED-4DB2-BD59-A6C34878D82A}">
                    <a16:rowId xmlns:a16="http://schemas.microsoft.com/office/drawing/2014/main" val="3308860479"/>
                  </a:ext>
                </a:extLst>
              </a:tr>
            </a:tbl>
          </a:graphicData>
        </a:graphic>
      </p:graphicFrame>
    </p:spTree>
    <p:extLst>
      <p:ext uri="{BB962C8B-B14F-4D97-AF65-F5344CB8AC3E}">
        <p14:creationId xmlns:p14="http://schemas.microsoft.com/office/powerpoint/2010/main" val="6762528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11BCDFF-8E36-EB1E-6020-2D82198012BC}"/>
              </a:ext>
            </a:extLst>
          </p:cNvPr>
          <p:cNvSpPr>
            <a:spLocks noGrp="1"/>
          </p:cNvSpPr>
          <p:nvPr>
            <p:ph type="ctrTitle"/>
          </p:nvPr>
        </p:nvSpPr>
        <p:spPr/>
        <p:txBody>
          <a:bodyPr/>
          <a:lstStyle/>
          <a:p>
            <a:r>
              <a:rPr lang="en-US"/>
              <a:t>Thank You</a:t>
            </a:r>
          </a:p>
        </p:txBody>
      </p:sp>
      <p:sp>
        <p:nvSpPr>
          <p:cNvPr id="8" name="Text Placeholder 7">
            <a:extLst>
              <a:ext uri="{FF2B5EF4-FFF2-40B4-BE49-F238E27FC236}">
                <a16:creationId xmlns:a16="http://schemas.microsoft.com/office/drawing/2014/main" id="{62272361-8E2D-A006-3206-E1CB9D9DD668}"/>
              </a:ext>
            </a:extLst>
          </p:cNvPr>
          <p:cNvSpPr>
            <a:spLocks noGrp="1"/>
          </p:cNvSpPr>
          <p:nvPr>
            <p:ph type="body" sz="quarter" idx="11"/>
          </p:nvPr>
        </p:nvSpPr>
        <p:spPr/>
        <p:txBody>
          <a:bodyPr/>
          <a:lstStyle/>
          <a:p>
            <a:r>
              <a:rPr lang="en-US"/>
              <a:t>Any questions??</a:t>
            </a:r>
          </a:p>
        </p:txBody>
      </p:sp>
      <p:sp>
        <p:nvSpPr>
          <p:cNvPr id="9" name="Slide Number Placeholder 3">
            <a:extLst>
              <a:ext uri="{FF2B5EF4-FFF2-40B4-BE49-F238E27FC236}">
                <a16:creationId xmlns:a16="http://schemas.microsoft.com/office/drawing/2014/main" id="{7230DFB5-8D04-A51F-C94D-A607EB253263}"/>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85</a:t>
            </a:fld>
            <a:endParaRPr lang="en-US"/>
          </a:p>
        </p:txBody>
      </p:sp>
      <p:sp>
        <p:nvSpPr>
          <p:cNvPr id="10" name="Date Placeholder 4">
            <a:extLst>
              <a:ext uri="{FF2B5EF4-FFF2-40B4-BE49-F238E27FC236}">
                <a16:creationId xmlns:a16="http://schemas.microsoft.com/office/drawing/2014/main" id="{6B982218-7C2A-C21E-A20F-9F2DA02D6ADC}"/>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4/15/2025</a:t>
            </a:fld>
            <a:endParaRPr lang="en-US"/>
          </a:p>
        </p:txBody>
      </p:sp>
      <p:pic>
        <p:nvPicPr>
          <p:cNvPr id="11" name="Content Placeholder 10">
            <a:extLst>
              <a:ext uri="{FF2B5EF4-FFF2-40B4-BE49-F238E27FC236}">
                <a16:creationId xmlns:a16="http://schemas.microsoft.com/office/drawing/2014/main" id="{576CFA5E-2761-D7D9-F93A-B1AA2D006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A00A1B15-ED34-87E0-2B2D-632E3B735B1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B3057E6E-4B9B-872E-DDA4-FA9A776BF5BE}"/>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85</a:t>
            </a:fld>
            <a:endParaRPr lang="en-US" sz="1400"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0370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Research Problem?</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4/15/2025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D34C1462-7F8A-94E3-7CCF-3019E56D16F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
        <p:nvSpPr>
          <p:cNvPr id="6" name="TextBox 5">
            <a:extLst>
              <a:ext uri="{FF2B5EF4-FFF2-40B4-BE49-F238E27FC236}">
                <a16:creationId xmlns:a16="http://schemas.microsoft.com/office/drawing/2014/main" id="{815980B4-9926-4326-8A63-02EC97487244}"/>
              </a:ext>
            </a:extLst>
          </p:cNvPr>
          <p:cNvSpPr txBox="1"/>
          <p:nvPr/>
        </p:nvSpPr>
        <p:spPr>
          <a:xfrm>
            <a:off x="1681224" y="2688100"/>
            <a:ext cx="6094070" cy="1826910"/>
          </a:xfrm>
          <a:prstGeom prst="rect">
            <a:avLst/>
          </a:prstGeom>
          <a:noFill/>
        </p:spPr>
        <p:txBody>
          <a:bodyPr wrap="square">
            <a:spAutoFit/>
          </a:bodyPr>
          <a:lstStyle/>
          <a:p>
            <a:pPr marL="285750" marR="0" indent="-285750">
              <a:lnSpc>
                <a:spcPct val="107000"/>
              </a:lnSpc>
              <a:spcBef>
                <a:spcPts val="0"/>
              </a:spcBef>
              <a:spcAft>
                <a:spcPts val="800"/>
              </a:spcAft>
              <a:buFont typeface="Arial" panose="020B0604020202020204" pitchFamily="34" charset="0"/>
              <a:buChar char="•"/>
            </a:pPr>
            <a:r>
              <a:rPr lang="en-US" sz="2000">
                <a:solidFill>
                  <a:schemeClr val="bg1"/>
                </a:solidFill>
              </a:rPr>
              <a:t>The challenge is to create a system that dynamically generates personalized educational exercises as games, based on a student’s Level and Preferences</a:t>
            </a:r>
            <a:endParaRPr lang="en-US"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US"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4">
            <a:extLst>
              <a:ext uri="{FF2B5EF4-FFF2-40B4-BE49-F238E27FC236}">
                <a16:creationId xmlns:a16="http://schemas.microsoft.com/office/drawing/2014/main" id="{31F8D576-36F3-96BF-4BD8-4BEB63218767}"/>
              </a:ext>
            </a:extLst>
          </p:cNvPr>
          <p:cNvPicPr>
            <a:picLocks noChangeAspect="1"/>
          </p:cNvPicPr>
          <p:nvPr/>
        </p:nvPicPr>
        <p:blipFill>
          <a:blip r:embed="rId4"/>
          <a:srcRect l="17604" r="17604"/>
          <a:stretch>
            <a:fillRect/>
          </a:stretch>
        </p:blipFill>
        <p:spPr>
          <a:xfrm>
            <a:off x="7961068" y="3000571"/>
            <a:ext cx="3260079" cy="2274812"/>
          </a:xfrm>
          <a:prstGeom prst="rect">
            <a:avLst/>
          </a:prstGeom>
        </p:spPr>
      </p:pic>
    </p:spTree>
    <p:extLst>
      <p:ext uri="{BB962C8B-B14F-4D97-AF65-F5344CB8AC3E}">
        <p14:creationId xmlns:p14="http://schemas.microsoft.com/office/powerpoint/2010/main" val="4001938692"/>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6D24F1A-6251-4B9A-A918-7D6F3A8F7E2A}">
  <ds:schemaRefs>
    <ds:schemaRef ds:uri="http://schemas.microsoft.com/sharepoint/v3/contenttype/forms"/>
  </ds:schemaRefs>
</ds:datastoreItem>
</file>

<file path=customXml/itemProps2.xml><?xml version="1.0" encoding="utf-8"?>
<ds:datastoreItem xmlns:ds="http://schemas.openxmlformats.org/officeDocument/2006/customXml" ds:itemID="{CA0FE134-9032-4C7F-BC57-C7DE3F833363}">
  <ds:schemaRefs>
    <ds:schemaRef ds:uri="4da6588c-a52b-4d0b-8663-93e0f7ef87c0"/>
    <ds:schemaRef ds:uri="db72c12f-87a4-44ab-bbc5-4cc8306b158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ACE2CB2-95B9-4BE4-BD11-A24756AA0F8A}"/>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Theme02</Template>
  <Application>Microsoft Office PowerPoint</Application>
  <PresentationFormat>Widescreen</PresentationFormat>
  <Slides>85</Slides>
  <Notes>69</Notes>
  <HiddenSlides>0</HiddenSlides>
  <ScaleCrop>false</ScaleCrop>
  <HeadingPairs>
    <vt:vector size="4" baseType="variant">
      <vt:variant>
        <vt:lpstr>Theme</vt:lpstr>
      </vt:variant>
      <vt:variant>
        <vt:i4>1</vt:i4>
      </vt:variant>
      <vt:variant>
        <vt:lpstr>Slide Titles</vt:lpstr>
      </vt:variant>
      <vt:variant>
        <vt:i4>85</vt:i4>
      </vt:variant>
    </vt:vector>
  </HeadingPairs>
  <TitlesOfParts>
    <vt:vector size="86" baseType="lpstr">
      <vt:lpstr>Custom</vt:lpstr>
      <vt:lpstr>PowerPoint Presentation</vt:lpstr>
      <vt:lpstr>Our Team</vt:lpstr>
      <vt:lpstr>Introduction</vt:lpstr>
      <vt:lpstr>Research Problem</vt:lpstr>
      <vt:lpstr>Research Objectives</vt:lpstr>
      <vt:lpstr>Overall  System  Diagram</vt:lpstr>
      <vt:lpstr>AI-Powered Gamified English Vocabulary Improvement Module </vt:lpstr>
      <vt:lpstr>Background</vt:lpstr>
      <vt:lpstr>Research Problem?</vt:lpstr>
      <vt:lpstr>Research Gap</vt:lpstr>
      <vt:lpstr>Specific and Sub Objectives</vt:lpstr>
      <vt:lpstr>System Diagram</vt:lpstr>
      <vt:lpstr>Tools &amp; Technologies </vt:lpstr>
      <vt:lpstr>Software Specification Requirements</vt:lpstr>
      <vt:lpstr>Other Requirements</vt:lpstr>
      <vt:lpstr>Data Collection</vt:lpstr>
      <vt:lpstr>Dataset Overview</vt:lpstr>
      <vt:lpstr>Data Preprocessing &amp;Feature Engineering </vt:lpstr>
      <vt:lpstr>Model Training &amp; Evaluation</vt:lpstr>
      <vt:lpstr>RAG Implementation Work Flow  Embedding ​Creation</vt:lpstr>
      <vt:lpstr>RAG Implementation Work Flow  RAG system Integrate with Fast API</vt:lpstr>
      <vt:lpstr>Progress up to now(90%)</vt:lpstr>
      <vt:lpstr>What is to be done</vt:lpstr>
      <vt:lpstr>References</vt:lpstr>
      <vt:lpstr>Demo</vt:lpstr>
      <vt:lpstr>Basic Comprehension Skills Module</vt:lpstr>
      <vt:lpstr>Research Problem?</vt:lpstr>
      <vt:lpstr>Research Objectives</vt:lpstr>
      <vt:lpstr>Tools &amp; Technologies </vt:lpstr>
      <vt:lpstr>T5 Small Model</vt:lpstr>
      <vt:lpstr>Tools &amp; Technologies </vt:lpstr>
      <vt:lpstr>Progress up to now(90%)</vt:lpstr>
      <vt:lpstr>What is to be done</vt:lpstr>
      <vt:lpstr>PowerPoint Presentation</vt:lpstr>
      <vt:lpstr>Advanced Comprehension Skills Enhancement  Module</vt:lpstr>
      <vt:lpstr>Background</vt:lpstr>
      <vt:lpstr>Research Problem?</vt:lpstr>
      <vt:lpstr>Research Gap</vt:lpstr>
      <vt:lpstr>Research Objectives</vt:lpstr>
      <vt:lpstr>System  Diagram</vt:lpstr>
      <vt:lpstr>Tools &amp; Technologies</vt:lpstr>
      <vt:lpstr>Prompt Engineering</vt:lpstr>
      <vt:lpstr>Agentic Workflows 🤖</vt:lpstr>
      <vt:lpstr>RAG</vt:lpstr>
      <vt:lpstr>Corrective RAG </vt:lpstr>
      <vt:lpstr>Data Collection</vt:lpstr>
      <vt:lpstr>Embedding  Creation </vt:lpstr>
      <vt:lpstr>Embedding Creation - Output</vt:lpstr>
      <vt:lpstr>RAG Evaluation</vt:lpstr>
      <vt:lpstr>CRAG-based Multi-Agent Workflow for Question Generation</vt:lpstr>
      <vt:lpstr>PowerPoint Presentation</vt:lpstr>
      <vt:lpstr>Prompt Optimization Techniques Used</vt:lpstr>
      <vt:lpstr>Prompt Optimization Techniques Used</vt:lpstr>
      <vt:lpstr>Implementation</vt:lpstr>
      <vt:lpstr>Implementation</vt:lpstr>
      <vt:lpstr>Corrective  RAG </vt:lpstr>
      <vt:lpstr>Multi-Model Agentic Workflow With Confidence-Based Fallback And Arbitration Mechanism for Answer Evaluation and Feedback Generation</vt:lpstr>
      <vt:lpstr>PowerPoint Presentation</vt:lpstr>
      <vt:lpstr>Prompt Optimization Techniques Used</vt:lpstr>
      <vt:lpstr>Implementation - Validate Answer</vt:lpstr>
      <vt:lpstr>Implementation  of  Fallback  Evaluators  and Arbiter </vt:lpstr>
      <vt:lpstr>Project Completion [90%]</vt:lpstr>
      <vt:lpstr>To Be Completed [10%]</vt:lpstr>
      <vt:lpstr>Software Specification Requirements</vt:lpstr>
      <vt:lpstr>Other Requirements</vt:lpstr>
      <vt:lpstr>Github  Commits</vt:lpstr>
      <vt:lpstr>References</vt:lpstr>
      <vt:lpstr>Phoneme-Level Speech Error Detection Module</vt:lpstr>
      <vt:lpstr>Background</vt:lpstr>
      <vt:lpstr>Research Problem?</vt:lpstr>
      <vt:lpstr>Research Objectives</vt:lpstr>
      <vt:lpstr>System Design</vt:lpstr>
      <vt:lpstr>Tools &amp; Technologies </vt:lpstr>
      <vt:lpstr>Software Specification Requirements</vt:lpstr>
      <vt:lpstr>Progress up to now</vt:lpstr>
      <vt:lpstr>What is to be done</vt:lpstr>
      <vt:lpstr>Design the Model</vt:lpstr>
      <vt:lpstr>Train Model</vt:lpstr>
      <vt:lpstr>Compare With Expected Word</vt:lpstr>
      <vt:lpstr>Dataset</vt:lpstr>
      <vt:lpstr>Approaches</vt:lpstr>
      <vt:lpstr>Risk Mitigation</vt:lpstr>
      <vt:lpstr>Supportive Information Commercialization</vt:lpstr>
      <vt:lpstr>Supportive Information  Budget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3</cp:revision>
  <dcterms:created xsi:type="dcterms:W3CDTF">2023-12-20T08:12:12Z</dcterms:created>
  <dcterms:modified xsi:type="dcterms:W3CDTF">2025-04-15T09:50:47Z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ies>
</file>